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9" r:id="rId2"/>
  </p:sldMasterIdLst>
  <p:notesMasterIdLst>
    <p:notesMasterId r:id="rId37"/>
  </p:notes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pos="74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63" autoAdjust="0"/>
    <p:restoredTop sz="90704" autoAdjust="0"/>
  </p:normalViewPr>
  <p:slideViewPr>
    <p:cSldViewPr showGuides="1">
      <p:cViewPr varScale="1">
        <p:scale>
          <a:sx n="89" d="100"/>
          <a:sy n="89" d="100"/>
        </p:scale>
        <p:origin x="533" y="86"/>
      </p:cViewPr>
      <p:guideLst>
        <p:guide orient="horz" pos="2160"/>
        <p:guide pos="3840"/>
        <p:guide pos="192"/>
        <p:guide pos="74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r">
              <a:defRPr sz="1200"/>
            </a:lvl1pPr>
          </a:lstStyle>
          <a:p>
            <a:fld id="{550F1517-0349-41FF-ACC8-20CA644316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r">
              <a:defRPr sz="1200"/>
            </a:lvl1pPr>
          </a:lstStyle>
          <a:p>
            <a:fld id="{89E6A4B0-966A-4067-8723-CFC9672A2D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325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Pseudocode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en.wikipedia.org/wiki/Code_Complete" TargetMode="External"/><Relationship Id="rId4" Type="http://schemas.openxmlformats.org/officeDocument/2006/relationships/hyperlink" Target="http://en.wikipedia.org/wiki/Steve_McConnell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Pseudocode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en.wikipedia.org/wiki/Code_Complete" TargetMode="External"/><Relationship Id="rId4" Type="http://schemas.openxmlformats.org/officeDocument/2006/relationships/hyperlink" Target="http://en.wikipedia.org/wiki/Steve_McConnell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Abstraction = services and constraints? (slide 8)</a:t>
            </a:r>
            <a:endParaRPr lang="en-MY" alt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89E6A4B0-966A-4067-8723-CFC9672A2D4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12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>
            <a:normAutofit/>
          </a:bodyPr>
          <a:lstStyle/>
          <a:p>
            <a:r>
              <a:rPr lang="en-MY" altLang="en-MY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Program Design Language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(or </a:t>
            </a:r>
            <a:r>
              <a:rPr lang="en-MY" altLang="en-MY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PDL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for short) is a method for designing and documenting methods and procedures in software. It is related to </a:t>
            </a:r>
            <a:r>
              <a:rPr lang="en-MY" altLang="en-MY" sz="1200" b="0" i="0" u="none" strike="noStrik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Pseudocode"/>
              </a:rPr>
              <a:t>pseudocode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but unlike </a:t>
            </a:r>
            <a:r>
              <a:rPr lang="en-MY" altLang="en-MY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pseudocode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it is written in plain language without any terms that could suggest the use of any programming language or library.</a:t>
            </a:r>
          </a:p>
          <a:p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PDL was originally developed by the company </a:t>
            </a:r>
            <a:r>
              <a:rPr lang="en-MY" altLang="en-MY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Caine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Farber &amp; Gordon and has been modified substantially since they published their initial paper on it in 1975. It has been described in some detail by </a:t>
            </a:r>
            <a:r>
              <a:rPr lang="en-MY" altLang="en-MY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4" tooltip="Steve McConnell"/>
              </a:rPr>
              <a:t>Steve McConnell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in his book </a:t>
            </a:r>
            <a:r>
              <a:rPr lang="en-MY" altLang="en-MY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5" tooltip="Code Complete"/>
              </a:rPr>
              <a:t>Code Complete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endParaRPr lang="en-MY" alt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89E6A4B0-966A-4067-8723-CFC9672A2D4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20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>
            <a:normAutofit/>
          </a:bodyPr>
          <a:lstStyle/>
          <a:p>
            <a:r>
              <a:rPr lang="en-MY" altLang="en-MY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Program Design Language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(or </a:t>
            </a:r>
            <a:r>
              <a:rPr lang="en-MY" altLang="en-MY" sz="1200" b="1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PDL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for short) is a method for designing and documenting methods and procedures in software. It is related to </a:t>
            </a:r>
            <a:r>
              <a:rPr lang="en-MY" altLang="en-MY" sz="1200" b="0" i="0" u="none" strike="noStrike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  <a:hlinkClick r:id="rId3" tooltip="Pseudocode"/>
              </a:rPr>
              <a:t>pseudocode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but unlike </a:t>
            </a:r>
            <a:r>
              <a:rPr lang="en-MY" altLang="en-MY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pseudocode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it is written in plain language without any terms that could suggest the use of any programming language or library.</a:t>
            </a:r>
          </a:p>
          <a:p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PDL was originally developed by the company </a:t>
            </a:r>
            <a:r>
              <a:rPr lang="en-MY" altLang="en-MY" sz="1200" b="0" i="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Caine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Farber &amp; Gordon and has been modified substantially since they published their initial paper on it in 1975. It has been described in some detail by </a:t>
            </a:r>
            <a:r>
              <a:rPr lang="en-MY" altLang="en-MY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4" tooltip="Steve McConnell"/>
              </a:rPr>
              <a:t>Steve McConnell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in his book </a:t>
            </a:r>
            <a:r>
              <a:rPr lang="en-MY" altLang="en-MY" sz="1200" b="0" i="0" u="none" strike="noStrike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5" tooltip="Code Complete"/>
              </a:rPr>
              <a:t>Code Complete</a:t>
            </a:r>
            <a:r>
              <a:rPr lang="en-MY" altLang="en-MY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endParaRPr lang="en-MY" alt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89E6A4B0-966A-4067-8723-CFC9672A2D4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381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MY" alt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numCol="1"/>
          <a:lstStyle/>
          <a:p>
            <a:fld id="{89E6A4B0-966A-4067-8723-CFC9672A2D43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81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434" y="762000"/>
            <a:ext cx="6815567" cy="2667000"/>
          </a:xfrm>
        </p:spPr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3810000"/>
            <a:ext cx="6807200" cy="2133600"/>
          </a:xfrm>
        </p:spPr>
        <p:txBody>
          <a:bodyPr numCol="1"/>
          <a:lstStyle>
            <a:lvl1pPr marL="0" indent="0" algn="l">
              <a:buNone/>
              <a:defRPr b="1">
                <a:solidFill>
                  <a:schemeClr val="tx1"/>
                </a:solidFill>
                <a:effectLst>
                  <a:reflection blurRad="6350" stA="55000" endA="300" endPos="45500" dir="5400000" sy="-100000" algn="bl" rotWithShape="0"/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6900D869-F652-40E8-A90E-2BDA6C4BD73F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Glowing tech background 3d ,LO2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/>
          <a:stretch/>
        </p:blipFill>
        <p:spPr>
          <a:xfrm>
            <a:off x="5994401" y="1368912"/>
            <a:ext cx="5185185" cy="3888889"/>
          </a:xfrm>
          <a:prstGeom prst="roundRect">
            <a:avLst>
              <a:gd name="adj" fmla="val 8644"/>
            </a:avLst>
          </a:prstGeom>
          <a:ln>
            <a:noFill/>
          </a:ln>
          <a:effectLst>
            <a:reflection blurRad="6350" stA="15000" endPos="50000" dist="635000" dir="5400000" sy="-100000" algn="bl" rotWithShape="0"/>
          </a:effectLst>
          <a:scene3d>
            <a:camera prst="perspectiveRelaxed" fov="6900000">
              <a:rot lat="23995" lon="3210004" rev="21299988"/>
            </a:camera>
            <a:lightRig rig="chilly" dir="t"/>
          </a:scene3d>
          <a:sp3d extrusionH="635000" prstMaterial="powder">
            <a:bevelT w="0" h="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28476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403874"/>
            <a:ext cx="9652000" cy="4876800"/>
          </a:xfrm>
        </p:spPr>
        <p:txBody>
          <a:bodyPr vert="eaVert"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3D33B0BE-6600-4182-9313-BD44EBAB4B01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29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026400" y="1371600"/>
            <a:ext cx="2438400" cy="4953000"/>
          </a:xfrm>
        </p:spPr>
        <p:txBody>
          <a:bodyPr vert="eaVert" numCol="1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371600"/>
            <a:ext cx="7721600" cy="4953000"/>
          </a:xfrm>
        </p:spPr>
        <p:txBody>
          <a:bodyPr vert="eaVert"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78DFE45C-B5D5-47C1-901B-6E7C343AA7F7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973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56A350EB-311B-4803-8991-1B37275DED22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41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929188"/>
            <a:ext cx="6807200" cy="1362075"/>
          </a:xfrm>
        </p:spPr>
        <p:txBody>
          <a:bodyPr numCol="1" anchor="t"/>
          <a:lstStyle>
            <a:lvl1pPr algn="l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3733801"/>
            <a:ext cx="6807200" cy="1195387"/>
          </a:xfrm>
        </p:spPr>
        <p:txBody>
          <a:bodyPr numCol="1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EA868C9A-862A-4C6D-9882-5C2370D230B2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Glowing tech background 3d ,LO2.wmv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/>
          <a:stretch/>
        </p:blipFill>
        <p:spPr>
          <a:xfrm>
            <a:off x="5994401" y="1368912"/>
            <a:ext cx="5185185" cy="3888889"/>
          </a:xfrm>
          <a:prstGeom prst="roundRect">
            <a:avLst>
              <a:gd name="adj" fmla="val 8644"/>
            </a:avLst>
          </a:prstGeom>
          <a:ln>
            <a:noFill/>
          </a:ln>
          <a:effectLst>
            <a:reflection blurRad="6350" stA="15000" endPos="50000" dist="635000" dir="5400000" sy="-100000" algn="bl" rotWithShape="0"/>
          </a:effectLst>
          <a:scene3d>
            <a:camera prst="perspectiveRelaxed" fov="6900000">
              <a:rot lat="23995" lon="3210004" rev="21299988"/>
            </a:camera>
            <a:lightRig rig="chilly" dir="t"/>
          </a:scene3d>
          <a:sp3d extrusionH="635000" prstMaterial="powder">
            <a:bevelT w="0" h="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80310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798637"/>
            <a:ext cx="5689600" cy="4525963"/>
          </a:xfrm>
        </p:spPr>
        <p:txBody>
          <a:bodyPr numCol="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798637"/>
            <a:ext cx="5689600" cy="4525963"/>
          </a:xfrm>
        </p:spPr>
        <p:txBody>
          <a:bodyPr numCol="1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BF9745FC-8D3C-4124-88BA-2752779108D2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33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733550"/>
            <a:ext cx="5691717" cy="639762"/>
          </a:xfrm>
        </p:spPr>
        <p:txBody>
          <a:bodyPr numCol="1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2373312"/>
            <a:ext cx="5691717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733550"/>
            <a:ext cx="5693833" cy="639762"/>
          </a:xfrm>
        </p:spPr>
        <p:txBody>
          <a:bodyPr numCol="1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73312"/>
            <a:ext cx="5693833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A50F066E-35C3-4713-B120-C36A37D09C81}" type="datetime1">
              <a:rPr lang="en-US" smtClean="0"/>
              <a:t>8/12/2020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92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7D897B97-218F-4C8F-BC4F-970E8C8916F5}" type="datetime1">
              <a:rPr lang="en-US" smtClean="0"/>
              <a:t>8/12/2020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95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0597D48-1001-4AE7-8885-CA70CA17435F}" type="datetime1">
              <a:rPr lang="en-US" smtClean="0"/>
              <a:t>8/12/2020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014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86958"/>
            <a:ext cx="4315884" cy="1162050"/>
          </a:xfrm>
        </p:spPr>
        <p:txBody>
          <a:bodyPr numCol="1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371600"/>
            <a:ext cx="5291667" cy="4909074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1" y="1371601"/>
            <a:ext cx="4315884" cy="4913603"/>
          </a:xfrm>
        </p:spPr>
        <p:txBody>
          <a:bodyPr numCol="1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160AC04F-8F31-42CA-B212-CA366ACC8C0D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52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800600"/>
            <a:ext cx="7315200" cy="566738"/>
          </a:xfrm>
        </p:spPr>
        <p:txBody>
          <a:bodyPr numCol="1"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612775"/>
            <a:ext cx="7315200" cy="4114800"/>
          </a:xfrm>
        </p:spPr>
        <p:txBody>
          <a:bodyPr numCol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0" y="5367338"/>
            <a:ext cx="7315200" cy="804862"/>
          </a:xfrm>
        </p:spPr>
        <p:txBody>
          <a:bodyPr numCol="1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27CCD6E0-8A8D-42CD-BFAB-254616E62C82}" type="datetime1">
              <a:rPr lang="en-US" smtClean="0"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38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microsoft.com/office/2007/relationships/media" Target="../media/media1.wm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ideo" Target="../media/media1.wm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76200"/>
            <a:ext cx="9652000" cy="1143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828800"/>
            <a:ext cx="11582400" cy="4451874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5675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6A7F08-E8DB-482A-A1EB-5564F0047431}" type="datetime1">
              <a:rPr lang="en-US" smtClean="0"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31643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8AA99-7238-42D3-B68A-A4E1B56FEE7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Glowing tech background 3d ,LO2.wmv">
            <a:hlinkClick r:id="" action="ppaction://media"/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 rotWithShape="1">
          <a:blip r:embed="rId16" cstate="screen"/>
          <a:srcRect/>
          <a:stretch/>
        </p:blipFill>
        <p:spPr>
          <a:xfrm>
            <a:off x="9652000" y="152400"/>
            <a:ext cx="2133600" cy="1600200"/>
          </a:xfrm>
          <a:prstGeom prst="roundRect">
            <a:avLst>
              <a:gd name="adj" fmla="val 18055"/>
            </a:avLst>
          </a:prstGeom>
          <a:ln>
            <a:noFill/>
          </a:ln>
          <a:effectLst/>
          <a:scene3d>
            <a:camera prst="perspectiveRelaxed" fov="7200000">
              <a:rot lat="23995" lon="3210004" rev="21299988"/>
            </a:camera>
            <a:lightRig rig="chilly" dir="t">
              <a:rot lat="0" lon="0" rev="0"/>
            </a:lightRig>
          </a:scene3d>
          <a:sp3d extrusionH="254000" prstMaterial="powder">
            <a:bevelT w="0" h="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116082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8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4400" b="0" kern="1200">
          <a:solidFill>
            <a:schemeClr val="bg1"/>
          </a:solidFill>
          <a:effectLst/>
          <a:latin typeface="Centaur" panose="02030504050205020304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Design Concepts &amp; Principles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numCol="1"/>
          <a:lstStyle/>
          <a:p>
            <a:r>
              <a:rPr lang="en-US">
                <a:effectLst/>
              </a:rPr>
              <a:t>Chapter 9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13551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Parallel Design Activities </a:t>
            </a:r>
            <a:endParaRPr lang="en-MY" alt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Autofit/>
          </a:bodyPr>
          <a:lstStyle/>
          <a:p>
            <a:pPr>
              <a:buNone/>
            </a:pPr>
            <a:r>
              <a:rPr lang="en-US" sz="2400" b="1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Component Design</a:t>
            </a:r>
            <a:r>
              <a:rPr lang="en-US" sz="2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:</a:t>
            </a:r>
            <a:endParaRPr lang="en-US" sz="2400" dirty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US" sz="2400" dirty="0"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Services are allocated to different components &amp; design their interfaces</a:t>
            </a:r>
          </a:p>
          <a:p>
            <a:pPr marL="0" indent="0">
              <a:buNone/>
            </a:pPr>
            <a:endParaRPr lang="en-US" sz="2400" dirty="0">
              <a:effectLst>
                <a:outerShdw blurRad="38100" dist="38100" dir="2700000" algn="tl">
                  <a:srgbClr val="FFFFFF"/>
                </a:outerShdw>
              </a:effectLst>
              <a:latin typeface="Comic Sans MS" pitchFamily="66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b="1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Data Structure Design</a:t>
            </a:r>
            <a:r>
              <a:rPr lang="en-US" sz="2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:</a:t>
            </a:r>
            <a:endParaRPr lang="en-US" sz="2400" dirty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US" sz="2400" dirty="0"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Design data structures used (e.g. link list, records, tables </a:t>
            </a:r>
            <a:r>
              <a:rPr lang="en-US" sz="2400" dirty="0" err="1"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etc</a:t>
            </a:r>
            <a:r>
              <a:rPr lang="en-US" sz="2400" dirty="0"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)</a:t>
            </a:r>
          </a:p>
          <a:p>
            <a:pPr marL="0" indent="0">
              <a:buNone/>
            </a:pPr>
            <a:endParaRPr lang="en-US" sz="2400" dirty="0">
              <a:effectLst>
                <a:outerShdw blurRad="38100" dist="38100" dir="2700000" algn="tl">
                  <a:srgbClr val="FFFFFF"/>
                </a:outerShdw>
              </a:effectLst>
              <a:latin typeface="Comic Sans MS" pitchFamily="66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b="1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Algorithm Design</a:t>
            </a:r>
            <a:r>
              <a:rPr lang="en-US" sz="2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:</a:t>
            </a:r>
            <a:endParaRPr lang="en-US" sz="2400" dirty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US" sz="2400" dirty="0"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Design algorithms used to provide the services.</a:t>
            </a:r>
            <a:endParaRPr lang="en-MY" altLang="en-MY" sz="2400" dirty="0">
              <a:latin typeface="Comic Sans MS" pitchFamily="66" charset="0"/>
            </a:endParaRPr>
          </a:p>
          <a:p>
            <a:pPr marL="0" indent="0">
              <a:buNone/>
            </a:pPr>
            <a:endParaRPr lang="en-MY" altLang="en-MY" sz="2400" dirty="0">
              <a:latin typeface="Comic Sans MS" pitchFamily="66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3962401"/>
            <a:ext cx="5257800" cy="1362075"/>
          </a:xfrm>
        </p:spPr>
        <p:txBody>
          <a:bodyPr numCol="1">
            <a:noAutofit/>
          </a:bodyPr>
          <a:lstStyle/>
          <a:p>
            <a:r>
              <a:rPr lang="en-US" sz="4300" cap="small" dirty="0"/>
              <a:t>Notation used in Design Documents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6120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Notations used in Design Documents</a:t>
            </a:r>
            <a:endParaRPr lang="en-MY" altLang="en-MY" dirty="0"/>
          </a:p>
        </p:txBody>
      </p:sp>
      <p:pic>
        <p:nvPicPr>
          <p:cNvPr id="50178" name="Picture 2" descr="http://www.grandtechnologies.net/wp-content/uploads/2011/01/print-graphic-design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381224" y="2500306"/>
            <a:ext cx="3714776" cy="2357454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5595934" y="3977350"/>
            <a:ext cx="4429156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800" dirty="0">
                <a:latin typeface="Segoe Print" pitchFamily="2" charset="0"/>
              </a:rPr>
              <a:t>Graphical Notations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5663952" y="4653137"/>
            <a:ext cx="4572000" cy="590931"/>
          </a:xfrm>
          <a:prstGeom prst="rect">
            <a:avLst/>
          </a:prstGeom>
        </p:spPr>
        <p:txBody>
          <a:bodyPr numCol="1">
            <a:spAutoFit/>
          </a:bodyPr>
          <a:lstStyle/>
          <a:p>
            <a:pPr algn="just">
              <a:lnSpc>
                <a:spcPct val="90000"/>
              </a:lnSpc>
            </a:pPr>
            <a:r>
              <a:rPr lang="en-US" dirty="0">
                <a:latin typeface="Arial" charset="0"/>
                <a:cs typeface="Times New Roman" pitchFamily="18" charset="0"/>
              </a:rPr>
              <a:t>overall picture of the system &amp; the r/ship between the components.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Notations used in Design Documents</a:t>
            </a:r>
            <a:endParaRPr lang="en-MY" altLang="en-MY" dirty="0"/>
          </a:p>
        </p:txBody>
      </p:sp>
      <p:sp>
        <p:nvSpPr>
          <p:cNvPr id="5" name="TextBox 4"/>
          <p:cNvSpPr txBox="1"/>
          <p:nvPr/>
        </p:nvSpPr>
        <p:spPr>
          <a:xfrm>
            <a:off x="2595538" y="2000240"/>
            <a:ext cx="6357982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800" dirty="0">
                <a:latin typeface="Segoe Print" pitchFamily="2" charset="0"/>
              </a:rPr>
              <a:t>Program Description Language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91391" y="2852936"/>
            <a:ext cx="7677496" cy="15696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530225" indent="-530225">
              <a:buFont typeface="Wingdings" pitchFamily="2" charset="2"/>
              <a:buChar char="ü"/>
            </a:pPr>
            <a:r>
              <a:rPr lang="en-US" sz="2400" dirty="0">
                <a:latin typeface="Arial" charset="0"/>
                <a:cs typeface="Times New Roman" pitchFamily="18" charset="0"/>
              </a:rPr>
              <a:t>use control and structuring constructs based on programming language constructs. Allow the intention of the designer to expressed but not the details of how the design is to be implemented.</a:t>
            </a:r>
            <a:endParaRPr lang="en-MY" altLang="en-MY" sz="2500" dirty="0">
              <a:latin typeface="Comic Sans MS" pitchFamily="66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Notations used in Design Documents</a:t>
            </a:r>
            <a:endParaRPr lang="en-MY" altLang="en-MY" dirty="0"/>
          </a:p>
        </p:txBody>
      </p:sp>
      <p:sp>
        <p:nvSpPr>
          <p:cNvPr id="5" name="TextBox 4"/>
          <p:cNvSpPr txBox="1"/>
          <p:nvPr/>
        </p:nvSpPr>
        <p:spPr>
          <a:xfrm>
            <a:off x="2166910" y="2071678"/>
            <a:ext cx="3500462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800" dirty="0">
                <a:latin typeface="Segoe Print" pitchFamily="2" charset="0"/>
              </a:rPr>
              <a:t>Informal Text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39816" y="3140969"/>
            <a:ext cx="5760640" cy="83099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530225" indent="-530225">
              <a:buFont typeface="Wingdings" pitchFamily="2" charset="2"/>
              <a:buChar char="ü"/>
            </a:pPr>
            <a:r>
              <a:rPr lang="en-US" sz="2400" dirty="0">
                <a:latin typeface="Arial" charset="0"/>
              </a:rPr>
              <a:t>for design that can’t express formally like non-functional requirements</a:t>
            </a:r>
            <a:endParaRPr lang="en-MY" altLang="en-MY" sz="2500" dirty="0">
              <a:latin typeface="Comic Sans MS" pitchFamily="66" charset="0"/>
            </a:endParaRPr>
          </a:p>
        </p:txBody>
      </p:sp>
      <p:pic>
        <p:nvPicPr>
          <p:cNvPr id="60418" name="Picture 2" descr="https://origin.ih.constantcontact.com/fs142/1101488472852/img/409.png?ver=139223997600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738282" y="2643182"/>
            <a:ext cx="2786050" cy="2786050"/>
          </a:xfrm>
          <a:prstGeom prst="rect">
            <a:avLst/>
          </a:prstGeom>
          <a:noFill/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E478DC52-3525-4071-B121-57250EBCF6A0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152400"/>
            <a:ext cx="6870700" cy="762000"/>
          </a:xfrm>
        </p:spPr>
        <p:txBody>
          <a:bodyPr numCol="1"/>
          <a:lstStyle/>
          <a:p>
            <a:pPr eaLnBrk="1" hangingPunct="1"/>
            <a:endParaRPr lang="en-US" dirty="0"/>
          </a:p>
        </p:txBody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5000" y="1600200"/>
            <a:ext cx="8229600" cy="838200"/>
          </a:xfrm>
        </p:spPr>
        <p:txBody>
          <a:bodyPr numCol="1"/>
          <a:lstStyle/>
          <a:p>
            <a:pPr eaLnBrk="1" hangingPunct="1">
              <a:lnSpc>
                <a:spcPct val="90000"/>
              </a:lnSpc>
            </a:pPr>
            <a:r>
              <a:rPr lang="en-US" sz="2800"/>
              <a:t>Notation(s) used in various design activities:  </a:t>
            </a:r>
          </a:p>
          <a:p>
            <a:pPr eaLnBrk="1" hangingPunct="1">
              <a:lnSpc>
                <a:spcPct val="90000"/>
              </a:lnSpc>
            </a:pPr>
            <a:endParaRPr lang="en-US" sz="280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109182"/>
              </p:ext>
            </p:extLst>
          </p:nvPr>
        </p:nvGraphicFramePr>
        <p:xfrm>
          <a:off x="2109758" y="2348459"/>
          <a:ext cx="9098810" cy="3627232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46901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0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31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Design Activities 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entaur" panose="02030504050205020304" pitchFamily="18" charset="0"/>
                        <a:cs typeface="Arial" charset="0"/>
                      </a:endParaRPr>
                    </a:p>
                  </a:txBody>
                  <a:tcPr marT="45728" marB="45728" horzOverflow="overflow">
                    <a:solidFill>
                      <a:srgbClr val="A58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Notation used 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entaur" panose="02030504050205020304" pitchFamily="18" charset="0"/>
                        <a:cs typeface="Arial" charset="0"/>
                      </a:endParaRPr>
                    </a:p>
                  </a:txBody>
                  <a:tcPr marT="45728" marB="45728" horzOverflow="overflow">
                    <a:solidFill>
                      <a:srgbClr val="A58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7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Architectural Design 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entaur" panose="02030504050205020304" pitchFamily="18" charset="0"/>
                        <a:cs typeface="Arial" charset="0"/>
                      </a:endParaRPr>
                    </a:p>
                  </a:txBody>
                  <a:tcPr marT="45728" marB="4572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entaur" panose="02030504050205020304" pitchFamily="18" charset="0"/>
                          <a:cs typeface="Arial" charset="0"/>
                        </a:rPr>
                        <a:t>Graphical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entaur" panose="02030504050205020304" pitchFamily="18" charset="0"/>
                        <a:cs typeface="Arial" charset="0"/>
                      </a:endParaRPr>
                    </a:p>
                  </a:txBody>
                  <a:tcPr marT="45728" marB="45728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3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Abstract Spec. 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entaur" panose="02030504050205020304" pitchFamily="18" charset="0"/>
                        <a:cs typeface="Arial" charset="0"/>
                      </a:endParaRPr>
                    </a:p>
                  </a:txBody>
                  <a:tcPr marT="45728" marB="4572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entaur" panose="02030504050205020304" pitchFamily="18" charset="0"/>
                          <a:cs typeface="Arial" charset="0"/>
                        </a:rPr>
                        <a:t>Informal Text</a:t>
                      </a:r>
                    </a:p>
                  </a:txBody>
                  <a:tcPr marT="45728" marB="45728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3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Interface Design 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entaur" panose="02030504050205020304" pitchFamily="18" charset="0"/>
                        <a:cs typeface="Arial" charset="0"/>
                      </a:endParaRPr>
                    </a:p>
                  </a:txBody>
                  <a:tcPr marT="45728" marB="4572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entaur" panose="02030504050205020304" pitchFamily="18" charset="0"/>
                          <a:cs typeface="Arial" charset="0"/>
                        </a:rPr>
                        <a:t>Graphical, Informal Text</a:t>
                      </a:r>
                    </a:p>
                  </a:txBody>
                  <a:tcPr marT="45728" marB="45728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82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Component Design 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entaur" panose="02030504050205020304" pitchFamily="18" charset="0"/>
                        <a:cs typeface="Arial" charset="0"/>
                      </a:endParaRPr>
                    </a:p>
                  </a:txBody>
                  <a:tcPr marT="45728" marB="4572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Graphical, PDL</a:t>
                      </a:r>
                    </a:p>
                  </a:txBody>
                  <a:tcPr marT="45728" marB="45728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Data Structure Design 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entaur" panose="02030504050205020304" pitchFamily="18" charset="0"/>
                        <a:cs typeface="Arial" charset="0"/>
                      </a:endParaRPr>
                    </a:p>
                  </a:txBody>
                  <a:tcPr marT="45728" marB="4572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Graphical, PDL</a:t>
                      </a:r>
                    </a:p>
                  </a:txBody>
                  <a:tcPr marT="45728" marB="45728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3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  <a:latin typeface="Centaur" panose="02030504050205020304" pitchFamily="18" charset="0"/>
                        </a:rPr>
                        <a:t>Algorithm Design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entaur" panose="02030504050205020304" pitchFamily="18" charset="0"/>
                        <a:cs typeface="Arial" charset="0"/>
                      </a:endParaRPr>
                    </a:p>
                  </a:txBody>
                  <a:tcPr marT="45728" marB="4572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entaur" panose="02030504050205020304" pitchFamily="18" charset="0"/>
                          <a:cs typeface="Arial" charset="0"/>
                        </a:rPr>
                        <a:t>PDL, Informal Text</a:t>
                      </a:r>
                    </a:p>
                  </a:txBody>
                  <a:tcPr marT="45728" marB="45728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160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Design Quality Metrics</a:t>
            </a:r>
            <a:endParaRPr lang="en-MY" altLang="en-MY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MY" alt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Design Quality Metrics</a:t>
            </a:r>
            <a:endParaRPr lang="en-MY" alt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US" sz="3600" dirty="0"/>
              <a:t>Cohesion</a:t>
            </a:r>
          </a:p>
          <a:p>
            <a:r>
              <a:rPr lang="en-US" sz="3600" dirty="0"/>
              <a:t>Coupling</a:t>
            </a:r>
          </a:p>
          <a:p>
            <a:r>
              <a:rPr lang="en-US" sz="3600" dirty="0"/>
              <a:t>Understandability</a:t>
            </a:r>
          </a:p>
          <a:p>
            <a:r>
              <a:rPr lang="en-US" sz="3600" dirty="0"/>
              <a:t>Adaptability</a:t>
            </a:r>
            <a:endParaRPr lang="en-MY" altLang="en-MY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encrypted-tbn2.gstatic.com/images?q=tbn:ANd9GcRGl1IyJU9NZlPR8hOTBrQPLeQ6pJEv9XTR2ls1EBuSB2wGfc7saQ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040217" y="4780037"/>
            <a:ext cx="1944216" cy="1944216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Design Quality Metrics</a:t>
            </a:r>
            <a:endParaRPr lang="en-MY" alt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>
                <a:latin typeface="Centaur" panose="02030504050205020304" pitchFamily="18" charset="0"/>
                <a:cs typeface="Times New Roman" pitchFamily="18" charset="0"/>
              </a:rPr>
              <a:t>The cohesion of a component is a measure of the </a:t>
            </a:r>
            <a:r>
              <a:rPr lang="en-US" sz="4000" b="1" dirty="0">
                <a:solidFill>
                  <a:srgbClr val="C00000"/>
                </a:solidFill>
                <a:latin typeface="Centaur" panose="02030504050205020304" pitchFamily="18" charset="0"/>
                <a:cs typeface="Times New Roman" pitchFamily="18" charset="0"/>
              </a:rPr>
              <a:t>closeness</a:t>
            </a:r>
            <a:r>
              <a:rPr lang="en-US" sz="4000" dirty="0">
                <a:solidFill>
                  <a:srgbClr val="C00000"/>
                </a:solidFill>
                <a:latin typeface="Centaur" panose="02030504050205020304" pitchFamily="18" charset="0"/>
                <a:cs typeface="Times New Roman" pitchFamily="18" charset="0"/>
              </a:rPr>
              <a:t> </a:t>
            </a:r>
            <a:r>
              <a:rPr lang="en-US" sz="4000" dirty="0">
                <a:latin typeface="Centaur" panose="02030504050205020304" pitchFamily="18" charset="0"/>
                <a:cs typeface="Times New Roman" pitchFamily="18" charset="0"/>
              </a:rPr>
              <a:t>of the relationships between its components.</a:t>
            </a:r>
          </a:p>
          <a:p>
            <a:pPr>
              <a:lnSpc>
                <a:spcPct val="90000"/>
              </a:lnSpc>
            </a:pPr>
            <a:r>
              <a:rPr lang="en-US" sz="4000" dirty="0">
                <a:latin typeface="Centaur" panose="02030504050205020304" pitchFamily="18" charset="0"/>
                <a:cs typeface="Times New Roman" pitchFamily="18" charset="0"/>
              </a:rPr>
              <a:t>A measure of the degree to which </a:t>
            </a:r>
            <a:r>
              <a:rPr lang="en-US" sz="4000" dirty="0">
                <a:solidFill>
                  <a:srgbClr val="C00000"/>
                </a:solidFill>
                <a:latin typeface="Centaur" panose="02030504050205020304" pitchFamily="18" charset="0"/>
                <a:cs typeface="Times New Roman" pitchFamily="18" charset="0"/>
              </a:rPr>
              <a:t>parts of a program module are closely functionally related</a:t>
            </a:r>
            <a:endParaRPr lang="en-MY" altLang="en-MY" sz="4000" dirty="0">
              <a:solidFill>
                <a:srgbClr val="C00000"/>
              </a:solidFill>
              <a:latin typeface="Centaur" panose="020305040502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569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Design Quality Metrics - Cohesion</a:t>
            </a:r>
            <a:endParaRPr lang="en-MY" altLang="en-MY" dirty="0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3124200" y="1828800"/>
            <a:ext cx="6781800" cy="3657600"/>
          </a:xfrm>
          <a:prstGeom prst="rect">
            <a:avLst/>
          </a:prstGeom>
        </p:spPr>
        <p:txBody>
          <a:bodyPr numCol="1">
            <a:normAutofit fontScale="92500" lnSpcReduction="10000"/>
          </a:bodyPr>
          <a:lstStyle/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>
                <a:latin typeface="Arial" charset="0"/>
              </a:rPr>
              <a:t>Coincidental cohesion 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>
                <a:latin typeface="Arial" charset="0"/>
              </a:rPr>
              <a:t>Logical cohesion 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>
                <a:latin typeface="Arial" charset="0"/>
              </a:rPr>
              <a:t>Temporal cohesion 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>
                <a:latin typeface="Arial" charset="0"/>
              </a:rPr>
              <a:t>Procedural cohesion 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>
                <a:latin typeface="Arial" charset="0"/>
              </a:rPr>
              <a:t>Communication cohesion 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>
                <a:latin typeface="Arial" charset="0"/>
              </a:rPr>
              <a:t>Sequential cohesion 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>
                <a:latin typeface="Arial" charset="0"/>
              </a:rPr>
              <a:t>Functional cohesion </a:t>
            </a:r>
            <a:endParaRPr lang="en-US" sz="3200" dirty="0">
              <a:latin typeface="Arial" charset="0"/>
            </a:endParaRPr>
          </a:p>
        </p:txBody>
      </p:sp>
      <p:sp>
        <p:nvSpPr>
          <p:cNvPr id="4" name="AutoShape 5"/>
          <p:cNvSpPr>
            <a:spLocks noChangeArrowheads="1"/>
          </p:cNvSpPr>
          <p:nvPr/>
        </p:nvSpPr>
        <p:spPr>
          <a:xfrm>
            <a:off x="8096264" y="1747854"/>
            <a:ext cx="609600" cy="3609972"/>
          </a:xfrm>
          <a:prstGeom prst="downArrow">
            <a:avLst>
              <a:gd name="adj1" fmla="val 50000"/>
              <a:gd name="adj2" fmla="val 90625"/>
            </a:avLst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numCol="1" anchor="ctr"/>
          <a:lstStyle/>
          <a:p>
            <a:endParaRPr lang="en-MY" altLang="en-MY"/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>
          <a:xfrm>
            <a:off x="8882082" y="4896162"/>
            <a:ext cx="1295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numCol="1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>
                <a:latin typeface="Comic Sans MS" pitchFamily="66" charset="0"/>
              </a:rPr>
              <a:t>Best </a:t>
            </a:r>
          </a:p>
        </p:txBody>
      </p:sp>
      <p:sp>
        <p:nvSpPr>
          <p:cNvPr id="6" name="Text Box 7"/>
          <p:cNvSpPr txBox="1">
            <a:spLocks noChangeArrowheads="1"/>
          </p:cNvSpPr>
          <p:nvPr/>
        </p:nvSpPr>
        <p:spPr>
          <a:xfrm>
            <a:off x="8705864" y="1929132"/>
            <a:ext cx="12954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numCol="1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>
                <a:latin typeface="Comic Sans MS" pitchFamily="66" charset="0"/>
              </a:rPr>
              <a:t>Worst</a:t>
            </a:r>
          </a:p>
        </p:txBody>
      </p:sp>
      <p:sp>
        <p:nvSpPr>
          <p:cNvPr id="7" name="Rectangle 6"/>
          <p:cNvSpPr/>
          <p:nvPr/>
        </p:nvSpPr>
        <p:spPr>
          <a:xfrm>
            <a:off x="1666844" y="6345816"/>
            <a:ext cx="8572560" cy="369332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r>
              <a:rPr lang="en-US" dirty="0">
                <a:latin typeface="Arial" charset="0"/>
              </a:rPr>
              <a:t>7 levels of Cohesion suggested by Constantine &amp; Yourdon (1979)</a:t>
            </a:r>
            <a:endParaRPr lang="en-MY" altLang="en-MY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US" sz="2800" dirty="0">
                <a:latin typeface="Comic Sans MS" pitchFamily="66" charset="0"/>
              </a:rPr>
              <a:t>Explain design process activities</a:t>
            </a:r>
          </a:p>
          <a:p>
            <a:r>
              <a:rPr lang="en-US" sz="2800" dirty="0">
                <a:latin typeface="Comic Sans MS" pitchFamily="66" charset="0"/>
              </a:rPr>
              <a:t>Discuss the general guidelines for a good design</a:t>
            </a:r>
          </a:p>
          <a:p>
            <a:r>
              <a:rPr lang="en-US" sz="2800" dirty="0">
                <a:latin typeface="Comic Sans MS" pitchFamily="66" charset="0"/>
              </a:rPr>
              <a:t>Discuss 4 common design quality metrics</a:t>
            </a:r>
          </a:p>
          <a:p>
            <a:endParaRPr lang="en-US" sz="2800" dirty="0">
              <a:latin typeface="Comic Sans MS" pitchFamily="66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6932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6E7F43C4-6368-45B3-AE30-118B8E23E915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71414"/>
            <a:ext cx="8458200" cy="1143000"/>
          </a:xfrm>
        </p:spPr>
        <p:txBody>
          <a:bodyPr numCol="1">
            <a:normAutofit fontScale="90000"/>
          </a:bodyPr>
          <a:lstStyle/>
          <a:p>
            <a:pPr algn="l" eaLnBrk="1" hangingPunct="1"/>
            <a:r>
              <a:rPr lang="en-US" sz="3500" dirty="0">
                <a:latin typeface="Arial" charset="0"/>
              </a:rPr>
              <a:t>7 levels of Cohesion suggested </a:t>
            </a:r>
            <a:br>
              <a:rPr lang="en-US" sz="3500" dirty="0">
                <a:latin typeface="Arial" charset="0"/>
              </a:rPr>
            </a:br>
            <a:r>
              <a:rPr lang="en-US" sz="3500" dirty="0">
                <a:latin typeface="Arial" charset="0"/>
              </a:rPr>
              <a:t>by Constantine &amp; Yourdon (1979)</a:t>
            </a:r>
          </a:p>
        </p:txBody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063552" y="1828800"/>
            <a:ext cx="7842448" cy="3657600"/>
          </a:xfrm>
        </p:spPr>
        <p:txBody>
          <a:bodyPr numCol="1">
            <a:normAutofit/>
          </a:bodyPr>
          <a:lstStyle/>
          <a:p>
            <a:pPr eaLnBrk="1" hangingPunct="1"/>
            <a:r>
              <a:rPr lang="en-US" sz="3600" dirty="0">
                <a:solidFill>
                  <a:srgbClr val="C00000"/>
                </a:solidFill>
                <a:latin typeface="Arial" charset="0"/>
              </a:rPr>
              <a:t>Coincidental cohesion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Parts of a module are grouped arbitrarily 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E.g. “Utilities” class</a:t>
            </a:r>
          </a:p>
        </p:txBody>
      </p:sp>
      <p:pic>
        <p:nvPicPr>
          <p:cNvPr id="5" name="Picture 2" descr="https://encrypted-tbn2.gstatic.com/images?q=tbn:ANd9GcRGl1IyJU9NZlPR8hOTBrQPLeQ6pJEv9XTR2ls1EBuSB2wGfc7saQ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096396" y="5286396"/>
            <a:ext cx="1571604" cy="15716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51778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8F4D6C97-A5F5-4EC5-9285-146AF6E5406E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71414"/>
            <a:ext cx="8458200" cy="1143000"/>
          </a:xfrm>
        </p:spPr>
        <p:txBody>
          <a:bodyPr numCol="1">
            <a:normAutofit fontScale="90000"/>
          </a:bodyPr>
          <a:lstStyle/>
          <a:p>
            <a:pPr algn="l" eaLnBrk="1" hangingPunct="1"/>
            <a:r>
              <a:rPr lang="en-US" sz="3500">
                <a:latin typeface="Arial" charset="0"/>
              </a:rPr>
              <a:t>7 levels of Cohesion suggested </a:t>
            </a:r>
            <a:br>
              <a:rPr lang="en-US" sz="3500">
                <a:latin typeface="Arial" charset="0"/>
              </a:rPr>
            </a:br>
            <a:r>
              <a:rPr lang="en-US" sz="3500">
                <a:latin typeface="Arial" charset="0"/>
              </a:rPr>
              <a:t>by Constantine &amp; Yourdon (1979)</a:t>
            </a:r>
          </a:p>
        </p:txBody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828800"/>
            <a:ext cx="8153400" cy="3657600"/>
          </a:xfrm>
        </p:spPr>
        <p:txBody>
          <a:bodyPr numCol="1">
            <a:normAutofit/>
          </a:bodyPr>
          <a:lstStyle/>
          <a:p>
            <a:pPr eaLnBrk="1" hangingPunct="1"/>
            <a:r>
              <a:rPr lang="en-US" sz="3600" dirty="0">
                <a:solidFill>
                  <a:srgbClr val="C00000"/>
                </a:solidFill>
                <a:latin typeface="Arial" charset="0"/>
              </a:rPr>
              <a:t>Logical cohesion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Logically categorized to do the same thing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E.g. mouse, keyboard </a:t>
            </a:r>
            <a:r>
              <a:rPr lang="en-US" sz="3200" dirty="0">
                <a:latin typeface="Arial" charset="0"/>
                <a:sym typeface="Wingdings" pitchFamily="2" charset="2"/>
              </a:rPr>
              <a:t> input handling routines</a:t>
            </a:r>
            <a:r>
              <a:rPr lang="en-US" sz="3200" dirty="0">
                <a:latin typeface="Arial" charset="0"/>
              </a:rPr>
              <a:t> </a:t>
            </a:r>
          </a:p>
        </p:txBody>
      </p:sp>
      <p:pic>
        <p:nvPicPr>
          <p:cNvPr id="5" name="Picture 2" descr="https://encrypted-tbn2.gstatic.com/images?q=tbn:ANd9GcRGl1IyJU9NZlPR8hOTBrQPLeQ6pJEv9XTR2ls1EBuSB2wGfc7saQ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096396" y="5286396"/>
            <a:ext cx="1571604" cy="15716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29098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B7F38CF7-5236-4C00-8DF4-03F321ABDF6A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71414"/>
            <a:ext cx="8458200" cy="1143000"/>
          </a:xfrm>
        </p:spPr>
        <p:txBody>
          <a:bodyPr numCol="1">
            <a:normAutofit fontScale="90000"/>
          </a:bodyPr>
          <a:lstStyle/>
          <a:p>
            <a:pPr algn="l" eaLnBrk="1" hangingPunct="1"/>
            <a:r>
              <a:rPr lang="en-US" sz="3500">
                <a:latin typeface="Arial" charset="0"/>
              </a:rPr>
              <a:t>7 levels of Cohesion suggested </a:t>
            </a:r>
            <a:br>
              <a:rPr lang="en-US" sz="3500">
                <a:latin typeface="Arial" charset="0"/>
              </a:rPr>
            </a:br>
            <a:r>
              <a:rPr lang="en-US" sz="3500">
                <a:latin typeface="Arial" charset="0"/>
              </a:rPr>
              <a:t>by Constantine &amp; Yourdon (1979)</a:t>
            </a:r>
          </a:p>
        </p:txBody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828800"/>
            <a:ext cx="8458200" cy="4192488"/>
          </a:xfrm>
        </p:spPr>
        <p:txBody>
          <a:bodyPr numCol="1">
            <a:normAutofit/>
          </a:bodyPr>
          <a:lstStyle/>
          <a:p>
            <a:pPr eaLnBrk="1" hangingPunct="1"/>
            <a:r>
              <a:rPr lang="en-US" sz="3600" dirty="0">
                <a:solidFill>
                  <a:srgbClr val="C00000"/>
                </a:solidFill>
                <a:latin typeface="Arial" charset="0"/>
              </a:rPr>
              <a:t>Temporal cohesion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Parts of a module are grouped by when they are processed at a particular time in a program execution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E.g. exception </a:t>
            </a:r>
            <a:r>
              <a:rPr lang="en-US" sz="3200" dirty="0">
                <a:latin typeface="Arial" charset="0"/>
                <a:sym typeface="Wingdings" pitchFamily="2" charset="2"/>
              </a:rPr>
              <a:t> closes open files, creates error log, notifies the user</a:t>
            </a:r>
            <a:r>
              <a:rPr lang="en-US" sz="3200" dirty="0">
                <a:latin typeface="Arial" charset="0"/>
              </a:rPr>
              <a:t> </a:t>
            </a:r>
          </a:p>
        </p:txBody>
      </p:sp>
      <p:pic>
        <p:nvPicPr>
          <p:cNvPr id="5" name="Picture 2" descr="https://encrypted-tbn2.gstatic.com/images?q=tbn:ANd9GcRGl1IyJU9NZlPR8hOTBrQPLeQ6pJEv9XTR2ls1EBuSB2wGfc7saQ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096396" y="5286396"/>
            <a:ext cx="1571604" cy="15716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465455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AA43C117-5A23-4356-A286-EF8167C75423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71414"/>
            <a:ext cx="8458200" cy="1143000"/>
          </a:xfrm>
        </p:spPr>
        <p:txBody>
          <a:bodyPr numCol="1">
            <a:normAutofit fontScale="90000"/>
          </a:bodyPr>
          <a:lstStyle/>
          <a:p>
            <a:pPr algn="l" eaLnBrk="1" hangingPunct="1"/>
            <a:r>
              <a:rPr lang="en-US" sz="3500">
                <a:latin typeface="Arial" charset="0"/>
              </a:rPr>
              <a:t>7 levels of Cohesion suggested </a:t>
            </a:r>
            <a:br>
              <a:rPr lang="en-US" sz="3500">
                <a:latin typeface="Arial" charset="0"/>
              </a:rPr>
            </a:br>
            <a:r>
              <a:rPr lang="en-US" sz="3500">
                <a:latin typeface="Arial" charset="0"/>
              </a:rPr>
              <a:t>by Constantine &amp; Yourdon (1979)</a:t>
            </a:r>
          </a:p>
        </p:txBody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828800"/>
            <a:ext cx="8153400" cy="3657600"/>
          </a:xfrm>
        </p:spPr>
        <p:txBody>
          <a:bodyPr numCol="1">
            <a:normAutofit/>
          </a:bodyPr>
          <a:lstStyle/>
          <a:p>
            <a:pPr eaLnBrk="1" hangingPunct="1"/>
            <a:r>
              <a:rPr lang="en-US" sz="3600" dirty="0">
                <a:solidFill>
                  <a:srgbClr val="C00000"/>
                </a:solidFill>
                <a:latin typeface="Arial" charset="0"/>
              </a:rPr>
              <a:t>Procedural cohesion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Follow a certain sequence of execution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E.g. a function which checks file permissions and opens the file</a:t>
            </a:r>
          </a:p>
        </p:txBody>
      </p:sp>
      <p:pic>
        <p:nvPicPr>
          <p:cNvPr id="5" name="Picture 2" descr="https://encrypted-tbn2.gstatic.com/images?q=tbn:ANd9GcRGl1IyJU9NZlPR8hOTBrQPLeQ6pJEv9XTR2ls1EBuSB2wGfc7saQ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096396" y="5286396"/>
            <a:ext cx="1571604" cy="15716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41619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CD9F89FD-D556-44AB-9751-341A9A48F749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71414"/>
            <a:ext cx="8458200" cy="1143000"/>
          </a:xfrm>
        </p:spPr>
        <p:txBody>
          <a:bodyPr numCol="1">
            <a:normAutofit fontScale="90000"/>
          </a:bodyPr>
          <a:lstStyle/>
          <a:p>
            <a:pPr algn="l" eaLnBrk="1" hangingPunct="1"/>
            <a:r>
              <a:rPr lang="en-US" sz="3500">
                <a:latin typeface="Arial" charset="0"/>
              </a:rPr>
              <a:t>7 levels of Cohesion suggested </a:t>
            </a:r>
            <a:br>
              <a:rPr lang="en-US" sz="3500">
                <a:latin typeface="Arial" charset="0"/>
              </a:rPr>
            </a:br>
            <a:r>
              <a:rPr lang="en-US" sz="3500">
                <a:latin typeface="Arial" charset="0"/>
              </a:rPr>
              <a:t>by Constantine &amp; Yourdon (1979)</a:t>
            </a:r>
          </a:p>
        </p:txBody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828800"/>
            <a:ext cx="8458200" cy="3657600"/>
          </a:xfrm>
        </p:spPr>
        <p:txBody>
          <a:bodyPr numCol="1">
            <a:normAutofit/>
          </a:bodyPr>
          <a:lstStyle/>
          <a:p>
            <a:pPr eaLnBrk="1" hangingPunct="1"/>
            <a:r>
              <a:rPr lang="en-US" sz="3600" dirty="0">
                <a:solidFill>
                  <a:srgbClr val="C00000"/>
                </a:solidFill>
                <a:latin typeface="Arial" charset="0"/>
              </a:rPr>
              <a:t>Communication cohesion 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Operate on the same data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E.g. a module which operates on the same record of information</a:t>
            </a:r>
          </a:p>
        </p:txBody>
      </p:sp>
      <p:pic>
        <p:nvPicPr>
          <p:cNvPr id="5" name="Picture 2" descr="https://encrypted-tbn2.gstatic.com/images?q=tbn:ANd9GcRGl1IyJU9NZlPR8hOTBrQPLeQ6pJEv9XTR2ls1EBuSB2wGfc7saQ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096396" y="5286396"/>
            <a:ext cx="1571604" cy="15716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94397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B5D91CE7-EEC3-45AD-A865-0505690B0894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71414"/>
            <a:ext cx="8458200" cy="1143000"/>
          </a:xfrm>
        </p:spPr>
        <p:txBody>
          <a:bodyPr numCol="1">
            <a:normAutofit fontScale="90000"/>
          </a:bodyPr>
          <a:lstStyle/>
          <a:p>
            <a:pPr algn="l" eaLnBrk="1" hangingPunct="1"/>
            <a:r>
              <a:rPr lang="en-US" sz="3500">
                <a:latin typeface="Arial" charset="0"/>
              </a:rPr>
              <a:t>7 levels of Cohesion suggested </a:t>
            </a:r>
            <a:br>
              <a:rPr lang="en-US" sz="3500">
                <a:latin typeface="Arial" charset="0"/>
              </a:rPr>
            </a:br>
            <a:r>
              <a:rPr lang="en-US" sz="3500">
                <a:latin typeface="Arial" charset="0"/>
              </a:rPr>
              <a:t>by Constantine &amp; Yourdon (1979)</a:t>
            </a:r>
          </a:p>
        </p:txBody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19536" y="1828800"/>
            <a:ext cx="7986464" cy="3657600"/>
          </a:xfrm>
        </p:spPr>
        <p:txBody>
          <a:bodyPr numCol="1">
            <a:normAutofit/>
          </a:bodyPr>
          <a:lstStyle/>
          <a:p>
            <a:pPr eaLnBrk="1" hangingPunct="1"/>
            <a:r>
              <a:rPr lang="en-US" sz="3600" dirty="0">
                <a:solidFill>
                  <a:srgbClr val="C00000"/>
                </a:solidFill>
                <a:latin typeface="Arial" charset="0"/>
              </a:rPr>
              <a:t>Sequential cohesion 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Output from one part is the input to another part like an assembly line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E.g. function which reads data from a file and processes the data</a:t>
            </a:r>
          </a:p>
        </p:txBody>
      </p:sp>
      <p:pic>
        <p:nvPicPr>
          <p:cNvPr id="5" name="Picture 2" descr="https://encrypted-tbn2.gstatic.com/images?q=tbn:ANd9GcRGl1IyJU9NZlPR8hOTBrQPLeQ6pJEv9XTR2ls1EBuSB2wGfc7saQ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096396" y="5286396"/>
            <a:ext cx="1571604" cy="15716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638489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B8EC72C5-2AA8-452A-AEFA-F4E96180D62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>
          <a:xfrm>
            <a:off x="1752600" y="71414"/>
            <a:ext cx="8458200" cy="1143000"/>
          </a:xfrm>
        </p:spPr>
        <p:txBody>
          <a:bodyPr numCol="1">
            <a:normAutofit fontScale="90000"/>
          </a:bodyPr>
          <a:lstStyle/>
          <a:p>
            <a:pPr algn="l" eaLnBrk="1" hangingPunct="1"/>
            <a:r>
              <a:rPr lang="en-US" sz="3500">
                <a:latin typeface="Arial" charset="0"/>
              </a:rPr>
              <a:t>7 levels of Cohesion suggested </a:t>
            </a:r>
            <a:br>
              <a:rPr lang="en-US" sz="3500">
                <a:latin typeface="Arial" charset="0"/>
              </a:rPr>
            </a:br>
            <a:r>
              <a:rPr lang="en-US" sz="3500">
                <a:latin typeface="Arial" charset="0"/>
              </a:rPr>
              <a:t>by Constantine &amp; Yourdon (1979)</a:t>
            </a:r>
          </a:p>
        </p:txBody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828800"/>
            <a:ext cx="8153400" cy="3657600"/>
          </a:xfrm>
        </p:spPr>
        <p:txBody>
          <a:bodyPr numCol="1">
            <a:normAutofit/>
          </a:bodyPr>
          <a:lstStyle/>
          <a:p>
            <a:pPr eaLnBrk="1" hangingPunct="1"/>
            <a:r>
              <a:rPr lang="en-US" sz="3600" dirty="0">
                <a:solidFill>
                  <a:srgbClr val="C00000"/>
                </a:solidFill>
                <a:latin typeface="Arial" charset="0"/>
              </a:rPr>
              <a:t>Functional cohesion </a:t>
            </a:r>
          </a:p>
          <a:p>
            <a:pPr lvl="1" eaLnBrk="1" hangingPunct="1"/>
            <a:r>
              <a:rPr lang="en-US" sz="3200" dirty="0">
                <a:latin typeface="Arial" charset="0"/>
              </a:rPr>
              <a:t>Single well-defined task of the module</a:t>
            </a:r>
          </a:p>
          <a:p>
            <a:pPr lvl="1" eaLnBrk="1" hangingPunct="1"/>
            <a:endParaRPr lang="en-US" sz="3200" dirty="0">
              <a:latin typeface="Arial" charset="0"/>
            </a:endParaRPr>
          </a:p>
        </p:txBody>
      </p:sp>
      <p:pic>
        <p:nvPicPr>
          <p:cNvPr id="5" name="Picture 2" descr="https://encrypted-tbn2.gstatic.com/images?q=tbn:ANd9GcRGl1IyJU9NZlPR8hOTBrQPLeQ6pJEv9XTR2ls1EBuSB2wGfc7saQ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096396" y="5286396"/>
            <a:ext cx="1571604" cy="15716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099371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>
                <a:latin typeface="Arial" charset="0"/>
              </a:rPr>
              <a:t>Design quality metrics - Coupling</a:t>
            </a:r>
            <a:endParaRPr lang="en-MY" altLang="en-MY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US" sz="2400" dirty="0">
                <a:latin typeface="Arial" charset="0"/>
                <a:cs typeface="Times New Roman" pitchFamily="18" charset="0"/>
              </a:rPr>
              <a:t>Coupling is related to cohesion. It is an indication of the </a:t>
            </a:r>
            <a:r>
              <a:rPr lang="en-US" sz="2400" b="1" dirty="0">
                <a:solidFill>
                  <a:schemeClr val="folHlink"/>
                </a:solidFill>
                <a:latin typeface="Arial" charset="0"/>
                <a:cs typeface="Times New Roman" pitchFamily="18" charset="0"/>
              </a:rPr>
              <a:t>strength of interconnections</a:t>
            </a:r>
            <a:r>
              <a:rPr lang="en-US" sz="2400" dirty="0">
                <a:latin typeface="Arial" charset="0"/>
                <a:cs typeface="Times New Roman" pitchFamily="18" charset="0"/>
              </a:rPr>
              <a:t> between the components in a design</a:t>
            </a:r>
            <a:endParaRPr lang="en-MY" altLang="en-MY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8610" name="Picture 2" descr="http://png-3.findicons.com/files/icons/562/glaze/128/blockdevic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207568" y="5528089"/>
            <a:ext cx="1219200" cy="1219201"/>
          </a:xfrm>
          <a:prstGeom prst="rect">
            <a:avLst/>
          </a:prstGeom>
          <a:noFill/>
        </p:spPr>
      </p:pic>
      <p:graphicFrame>
        <p:nvGraphicFramePr>
          <p:cNvPr id="9" name="Group 5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222236"/>
              </p:ext>
            </p:extLst>
          </p:nvPr>
        </p:nvGraphicFramePr>
        <p:xfrm>
          <a:off x="1905000" y="3200401"/>
          <a:ext cx="8305800" cy="2284423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403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765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6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Highly coupled systems</a:t>
                      </a:r>
                      <a:endParaRPr kumimoji="0" lang="en-US" sz="2600" b="1" i="1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T="45713" marB="45713" horzOverflow="overflow">
                    <a:solidFill>
                      <a:srgbClr val="A58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60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</a:rPr>
                        <a:t>Loosely coupled systems</a:t>
                      </a:r>
                      <a:endParaRPr kumimoji="0" lang="en-US" sz="2600" b="1" i="1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T="45713" marB="45713" horzOverflow="overflow">
                    <a:solidFill>
                      <a:srgbClr val="A58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675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have strong interconnections, with program units dependent on each other. </a:t>
                      </a:r>
                      <a:endParaRPr kumimoji="0" 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T="45713" marB="457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6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are made up of components, which are independent or almost independent.</a:t>
                      </a:r>
                      <a:endParaRPr kumimoji="0" lang="en-US" sz="2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cs typeface="Arial" charset="0"/>
                      </a:endParaRPr>
                    </a:p>
                  </a:txBody>
                  <a:tcPr marT="45713" marB="45713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Difference between Cohesion and Coupling</a:t>
            </a:r>
            <a:endParaRPr lang="en-MY" altLang="en-MY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MY" altLang="en-MY" dirty="0">
                <a:solidFill>
                  <a:srgbClr val="C00000"/>
                </a:solidFill>
              </a:rPr>
              <a:t>Cohesion</a:t>
            </a:r>
            <a:r>
              <a:rPr lang="en-MY" altLang="en-MY" dirty="0"/>
              <a:t> focus on how much the functionality are related to each other within the module, while </a:t>
            </a:r>
            <a:r>
              <a:rPr lang="en-MY" altLang="en-MY" dirty="0">
                <a:solidFill>
                  <a:srgbClr val="C00000"/>
                </a:solidFill>
              </a:rPr>
              <a:t>coupling</a:t>
            </a:r>
            <a:r>
              <a:rPr lang="en-MY" altLang="en-MY" dirty="0"/>
              <a:t> deals with how much one module is dependent on the other program modules within the whole application.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3" name="Picture 2" descr="https://encrypted-tbn2.gstatic.com/images?q=tbn:ANd9GcRGl1IyJU9NZlPR8hOTBrQPLeQ6pJEv9XTR2ls1EBuSB2wGfc7saQ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596810" y="4626619"/>
            <a:ext cx="1571604" cy="1571604"/>
          </a:xfrm>
          <a:prstGeom prst="rect">
            <a:avLst/>
          </a:prstGeom>
          <a:noFill/>
        </p:spPr>
      </p:pic>
      <p:pic>
        <p:nvPicPr>
          <p:cNvPr id="4" name="Picture 2" descr="http://png-3.findicons.com/files/icons/562/glaze/128/blockdevice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882958" y="4912372"/>
            <a:ext cx="1219200" cy="1219201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240016" y="6092508"/>
            <a:ext cx="2571768" cy="40011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dirty="0">
                <a:latin typeface="Comic Sans MS" pitchFamily="66" charset="0"/>
              </a:rPr>
              <a:t>Coupling</a:t>
            </a:r>
            <a:endParaRPr lang="en-MY" altLang="en-MY" sz="2000" dirty="0">
              <a:latin typeface="Comic Sans MS" pitchFamily="66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25306" y="6092508"/>
            <a:ext cx="2571768" cy="40011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2000" dirty="0">
                <a:latin typeface="Comic Sans MS" pitchFamily="66" charset="0"/>
              </a:rPr>
              <a:t>Cohesion</a:t>
            </a:r>
            <a:endParaRPr lang="en-MY" altLang="en-MY" sz="2000" dirty="0"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Design Quality Metrics - Understandability</a:t>
            </a:r>
            <a:endParaRPr lang="en-MY" altLang="en-MY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752600" y="1628800"/>
            <a:ext cx="8686800" cy="4651874"/>
          </a:xfrm>
        </p:spPr>
        <p:txBody>
          <a:bodyPr numCol="1">
            <a:noAutofit/>
          </a:bodyPr>
          <a:lstStyle/>
          <a:p>
            <a:r>
              <a:rPr lang="en-US" sz="2800" dirty="0">
                <a:latin typeface="Arial" charset="0"/>
                <a:cs typeface="Times New Roman" pitchFamily="18" charset="0"/>
              </a:rPr>
              <a:t>The </a:t>
            </a:r>
            <a:r>
              <a:rPr lang="en-US" sz="2800" dirty="0">
                <a:solidFill>
                  <a:srgbClr val="C00000"/>
                </a:solidFill>
                <a:latin typeface="Arial" charset="0"/>
                <a:cs typeface="Times New Roman" pitchFamily="18" charset="0"/>
              </a:rPr>
              <a:t>understandability</a:t>
            </a:r>
            <a:r>
              <a:rPr lang="en-US" sz="2800" dirty="0">
                <a:latin typeface="Arial" charset="0"/>
                <a:cs typeface="Times New Roman" pitchFamily="18" charset="0"/>
              </a:rPr>
              <a:t> of a design is important because anyone </a:t>
            </a:r>
            <a:r>
              <a:rPr lang="en-US" sz="2800" dirty="0">
                <a:solidFill>
                  <a:srgbClr val="C00000"/>
                </a:solidFill>
                <a:latin typeface="Arial" charset="0"/>
                <a:cs typeface="Times New Roman" pitchFamily="18" charset="0"/>
              </a:rPr>
              <a:t>changing the design </a:t>
            </a:r>
            <a:r>
              <a:rPr lang="en-US" sz="2800" dirty="0">
                <a:latin typeface="Arial" charset="0"/>
                <a:cs typeface="Times New Roman" pitchFamily="18" charset="0"/>
              </a:rPr>
              <a:t>must first </a:t>
            </a:r>
            <a:r>
              <a:rPr lang="en-US" sz="2800" dirty="0">
                <a:solidFill>
                  <a:srgbClr val="C00000"/>
                </a:solidFill>
                <a:latin typeface="Arial" charset="0"/>
                <a:cs typeface="Times New Roman" pitchFamily="18" charset="0"/>
              </a:rPr>
              <a:t>understand </a:t>
            </a:r>
            <a:r>
              <a:rPr lang="en-US" sz="2800" dirty="0">
                <a:latin typeface="Arial" charset="0"/>
                <a:cs typeface="Times New Roman" pitchFamily="18" charset="0"/>
              </a:rPr>
              <a:t>it</a:t>
            </a:r>
            <a:endParaRPr lang="en-MY" altLang="en-MY" sz="2800" dirty="0">
              <a:latin typeface="Comic Sans MS" pitchFamily="66" charset="0"/>
            </a:endParaRPr>
          </a:p>
          <a:p>
            <a:endParaRPr lang="en-US" sz="2800" dirty="0">
              <a:latin typeface="Arial" charset="0"/>
              <a:cs typeface="Times New Roman" pitchFamily="18" charset="0"/>
            </a:endParaRPr>
          </a:p>
          <a:p>
            <a:r>
              <a:rPr lang="en-US" sz="2800" dirty="0">
                <a:latin typeface="Arial" charset="0"/>
                <a:cs typeface="Times New Roman" pitchFamily="18" charset="0"/>
              </a:rPr>
              <a:t>There are a number component characteristics that affect understandability including: -</a:t>
            </a:r>
          </a:p>
          <a:p>
            <a:pPr lvl="1" algn="just">
              <a:buFont typeface="Wingdings" pitchFamily="2" charset="2"/>
              <a:buChar char="Ø"/>
            </a:pPr>
            <a:r>
              <a:rPr lang="en-US" dirty="0">
                <a:latin typeface="Arial" charset="0"/>
                <a:cs typeface="Times New Roman" pitchFamily="18" charset="0"/>
              </a:rPr>
              <a:t>Cohesion and coupling </a:t>
            </a:r>
          </a:p>
          <a:p>
            <a:pPr lvl="1" algn="just">
              <a:buFont typeface="Wingdings" pitchFamily="2" charset="2"/>
              <a:buChar char="Ø"/>
            </a:pPr>
            <a:r>
              <a:rPr lang="en-US" dirty="0">
                <a:latin typeface="Arial" charset="0"/>
                <a:cs typeface="Times New Roman" pitchFamily="18" charset="0"/>
              </a:rPr>
              <a:t>Naming</a:t>
            </a:r>
          </a:p>
          <a:p>
            <a:pPr lvl="1" algn="just">
              <a:buFont typeface="Wingdings" pitchFamily="2" charset="2"/>
              <a:buChar char="Ø"/>
            </a:pPr>
            <a:r>
              <a:rPr lang="en-US" dirty="0">
                <a:latin typeface="Arial" charset="0"/>
                <a:cs typeface="Times New Roman" pitchFamily="18" charset="0"/>
              </a:rPr>
              <a:t>Documentation</a:t>
            </a:r>
          </a:p>
          <a:p>
            <a:pPr lvl="1" algn="just">
              <a:buFont typeface="Wingdings" pitchFamily="2" charset="2"/>
              <a:buChar char="Ø"/>
            </a:pPr>
            <a:r>
              <a:rPr lang="en-US" dirty="0">
                <a:latin typeface="Arial" charset="0"/>
                <a:cs typeface="Times New Roman" pitchFamily="18" charset="0"/>
              </a:rPr>
              <a:t>Complexity</a:t>
            </a:r>
          </a:p>
          <a:p>
            <a:endParaRPr lang="en-MY" altLang="en-MY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70658" name="Picture 2" descr="http://www.featurepics.com/FI/Thumb300/20111116/Emoticon-2048476.jp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>
          <a:xfrm>
            <a:off x="8112224" y="4509121"/>
            <a:ext cx="1599524" cy="1510661"/>
          </a:xfrm>
          <a:prstGeom prst="roundRect">
            <a:avLst>
              <a:gd name="adj" fmla="val 2417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Good Design Characteristics</a:t>
            </a:r>
            <a:endParaRPr lang="en-MY" alt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890520"/>
            <a:ext cx="11047784" cy="4451874"/>
          </a:xfrm>
        </p:spPr>
        <p:txBody>
          <a:bodyPr numCol="1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>
                <a:latin typeface="Centaur" panose="02030504050205020304" pitchFamily="18" charset="0"/>
              </a:rPr>
              <a:t>Design must implement all of the explicit and implicit </a:t>
            </a:r>
            <a:r>
              <a:rPr lang="en-US" sz="3600" dirty="0">
                <a:solidFill>
                  <a:srgbClr val="C00000"/>
                </a:solidFill>
                <a:latin typeface="Centaur" panose="02030504050205020304" pitchFamily="18" charset="0"/>
              </a:rPr>
              <a:t>requirement</a:t>
            </a:r>
          </a:p>
          <a:p>
            <a:pPr>
              <a:lnSpc>
                <a:spcPct val="90000"/>
              </a:lnSpc>
            </a:pPr>
            <a:r>
              <a:rPr lang="en-US" sz="3600" dirty="0">
                <a:latin typeface="Centaur" panose="02030504050205020304" pitchFamily="18" charset="0"/>
              </a:rPr>
              <a:t>Design must be </a:t>
            </a:r>
            <a:r>
              <a:rPr lang="en-US" sz="3600" dirty="0">
                <a:solidFill>
                  <a:srgbClr val="C00000"/>
                </a:solidFill>
                <a:latin typeface="Centaur" panose="02030504050205020304" pitchFamily="18" charset="0"/>
              </a:rPr>
              <a:t>readable</a:t>
            </a:r>
            <a:r>
              <a:rPr lang="en-US" sz="3600" dirty="0">
                <a:latin typeface="Centaur" panose="02030504050205020304" pitchFamily="18" charset="0"/>
              </a:rPr>
              <a:t>, </a:t>
            </a:r>
            <a:r>
              <a:rPr lang="en-US" sz="3600" dirty="0">
                <a:solidFill>
                  <a:srgbClr val="C00000"/>
                </a:solidFill>
                <a:latin typeface="Centaur" panose="02030504050205020304" pitchFamily="18" charset="0"/>
              </a:rPr>
              <a:t>understandable</a:t>
            </a:r>
            <a:r>
              <a:rPr lang="en-US" sz="3600" dirty="0">
                <a:latin typeface="Centaur" panose="02030504050205020304" pitchFamily="18" charset="0"/>
              </a:rPr>
              <a:t> for those using them for coding, testing and maintenance</a:t>
            </a:r>
          </a:p>
          <a:p>
            <a:pPr>
              <a:lnSpc>
                <a:spcPct val="90000"/>
              </a:lnSpc>
            </a:pPr>
            <a:r>
              <a:rPr lang="en-US" sz="3600" dirty="0">
                <a:latin typeface="Centaur" panose="02030504050205020304" pitchFamily="18" charset="0"/>
              </a:rPr>
              <a:t>Design should provide a </a:t>
            </a:r>
            <a:r>
              <a:rPr lang="en-US" sz="3600" dirty="0">
                <a:solidFill>
                  <a:srgbClr val="C00000"/>
                </a:solidFill>
                <a:latin typeface="Centaur" panose="02030504050205020304" pitchFamily="18" charset="0"/>
              </a:rPr>
              <a:t>complete picture </a:t>
            </a:r>
            <a:r>
              <a:rPr lang="en-US" sz="3600" dirty="0">
                <a:latin typeface="Centaur" panose="02030504050205020304" pitchFamily="18" charset="0"/>
              </a:rPr>
              <a:t>of the software, its data, functional and </a:t>
            </a:r>
            <a:r>
              <a:rPr lang="en-US" sz="3600" dirty="0" err="1">
                <a:latin typeface="Centaur" panose="02030504050205020304" pitchFamily="18" charset="0"/>
              </a:rPr>
              <a:t>behavioural</a:t>
            </a:r>
            <a:r>
              <a:rPr lang="en-US" sz="3600" dirty="0">
                <a:latin typeface="Centaur" panose="02030504050205020304" pitchFamily="18" charset="0"/>
              </a:rPr>
              <a:t> domains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4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://images.clipartof.com/thumbnails/1232342-Clipart-Of-A-Yellow-Emoticon-Writing-Royalty-Free-Vector-Illustration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616280" y="5085184"/>
            <a:ext cx="1254164" cy="13935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Design Quality Metrics - Adaptability</a:t>
            </a:r>
            <a:endParaRPr lang="en-MY" altLang="en-MY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numCol="1">
            <a:noAutofit/>
          </a:bodyPr>
          <a:lstStyle/>
          <a:p>
            <a:pPr algn="just">
              <a:lnSpc>
                <a:spcPct val="90000"/>
              </a:lnSpc>
            </a:pPr>
            <a:r>
              <a:rPr lang="en-US" sz="2800" dirty="0">
                <a:latin typeface="Arial" charset="0"/>
                <a:cs typeface="Times New Roman" pitchFamily="18" charset="0"/>
              </a:rPr>
              <a:t>The </a:t>
            </a:r>
            <a:r>
              <a:rPr lang="en-US" sz="2800" dirty="0">
                <a:solidFill>
                  <a:srgbClr val="C00000"/>
                </a:solidFill>
                <a:latin typeface="Arial" charset="0"/>
                <a:cs typeface="Times New Roman" pitchFamily="18" charset="0"/>
              </a:rPr>
              <a:t>adaptability</a:t>
            </a:r>
            <a:r>
              <a:rPr lang="en-US" sz="2800" dirty="0">
                <a:latin typeface="Arial" charset="0"/>
                <a:cs typeface="Times New Roman" pitchFamily="18" charset="0"/>
              </a:rPr>
              <a:t> of a design is a general estimate of </a:t>
            </a:r>
            <a:r>
              <a:rPr lang="en-US" sz="2800" dirty="0">
                <a:solidFill>
                  <a:srgbClr val="C00000"/>
                </a:solidFill>
                <a:latin typeface="Arial" charset="0"/>
                <a:cs typeface="Times New Roman" pitchFamily="18" charset="0"/>
              </a:rPr>
              <a:t>how easy it is to change the design</a:t>
            </a:r>
            <a:r>
              <a:rPr lang="en-US" sz="2800" dirty="0">
                <a:solidFill>
                  <a:schemeClr val="folHlink"/>
                </a:solidFill>
                <a:latin typeface="Arial" charset="0"/>
                <a:cs typeface="Times New Roman" pitchFamily="18" charset="0"/>
              </a:rPr>
              <a:t>. </a:t>
            </a:r>
          </a:p>
          <a:p>
            <a:pPr algn="just">
              <a:lnSpc>
                <a:spcPct val="90000"/>
              </a:lnSpc>
            </a:pPr>
            <a:endParaRPr lang="en-US" sz="2800" dirty="0">
              <a:solidFill>
                <a:schemeClr val="folHlink"/>
              </a:solidFill>
              <a:latin typeface="Arial" charset="0"/>
              <a:cs typeface="Times New Roman" pitchFamily="18" charset="0"/>
            </a:endParaRPr>
          </a:p>
          <a:p>
            <a:pPr algn="just">
              <a:lnSpc>
                <a:spcPct val="90000"/>
              </a:lnSpc>
            </a:pPr>
            <a:r>
              <a:rPr lang="en-US" sz="2800" dirty="0">
                <a:latin typeface="Arial" charset="0"/>
                <a:cs typeface="Times New Roman" pitchFamily="18" charset="0"/>
              </a:rPr>
              <a:t>How to achieve Adaptability?</a:t>
            </a:r>
          </a:p>
          <a:p>
            <a:pPr lvl="1" algn="just">
              <a:lnSpc>
                <a:spcPct val="90000"/>
              </a:lnSpc>
            </a:pPr>
            <a:r>
              <a:rPr lang="en-US" sz="2400" dirty="0">
                <a:latin typeface="Arial" charset="0"/>
                <a:cs typeface="Times New Roman" pitchFamily="18" charset="0"/>
              </a:rPr>
              <a:t>Its components should be </a:t>
            </a:r>
            <a:r>
              <a:rPr lang="en-US" sz="2400" dirty="0">
                <a:solidFill>
                  <a:schemeClr val="folHlink"/>
                </a:solidFill>
                <a:latin typeface="Arial" charset="0"/>
                <a:cs typeface="Times New Roman" pitchFamily="18" charset="0"/>
              </a:rPr>
              <a:t>loosely coupled</a:t>
            </a:r>
          </a:p>
          <a:p>
            <a:pPr lvl="1" algn="just">
              <a:lnSpc>
                <a:spcPct val="90000"/>
              </a:lnSpc>
            </a:pPr>
            <a:r>
              <a:rPr lang="en-US" sz="2400" dirty="0">
                <a:latin typeface="Arial" charset="0"/>
                <a:cs typeface="Times New Roman" pitchFamily="18" charset="0"/>
              </a:rPr>
              <a:t>Design should be </a:t>
            </a:r>
            <a:r>
              <a:rPr lang="en-US" sz="2400" dirty="0">
                <a:solidFill>
                  <a:schemeClr val="folHlink"/>
                </a:solidFill>
                <a:latin typeface="Arial" charset="0"/>
                <a:cs typeface="Times New Roman" pitchFamily="18" charset="0"/>
              </a:rPr>
              <a:t>well documented</a:t>
            </a:r>
          </a:p>
          <a:p>
            <a:pPr lvl="1" algn="just">
              <a:lnSpc>
                <a:spcPct val="90000"/>
              </a:lnSpc>
            </a:pPr>
            <a:r>
              <a:rPr lang="en-US" sz="2400" dirty="0">
                <a:latin typeface="Arial" charset="0"/>
                <a:cs typeface="Times New Roman" pitchFamily="18" charset="0"/>
              </a:rPr>
              <a:t>The component documentation should be </a:t>
            </a:r>
            <a:r>
              <a:rPr lang="en-US" sz="2400" dirty="0">
                <a:solidFill>
                  <a:schemeClr val="folHlink"/>
                </a:solidFill>
                <a:latin typeface="Arial" charset="0"/>
                <a:cs typeface="Times New Roman" pitchFamily="18" charset="0"/>
              </a:rPr>
              <a:t>easily understood</a:t>
            </a:r>
            <a:r>
              <a:rPr lang="en-US" sz="2400" dirty="0">
                <a:latin typeface="Arial" charset="0"/>
                <a:cs typeface="Times New Roman" pitchFamily="18" charset="0"/>
              </a:rPr>
              <a:t>.</a:t>
            </a:r>
          </a:p>
          <a:p>
            <a:pPr lvl="1" algn="just">
              <a:lnSpc>
                <a:spcPct val="90000"/>
              </a:lnSpc>
            </a:pPr>
            <a:r>
              <a:rPr lang="en-US" sz="2400" dirty="0">
                <a:latin typeface="Arial" charset="0"/>
                <a:cs typeface="Times New Roman" pitchFamily="18" charset="0"/>
              </a:rPr>
              <a:t>The design should be </a:t>
            </a:r>
            <a:r>
              <a:rPr lang="en-US" sz="2400" dirty="0">
                <a:solidFill>
                  <a:schemeClr val="folHlink"/>
                </a:solidFill>
                <a:latin typeface="Arial" charset="0"/>
                <a:cs typeface="Times New Roman" pitchFamily="18" charset="0"/>
              </a:rPr>
              <a:t>consistent</a:t>
            </a:r>
            <a:r>
              <a:rPr lang="en-US" sz="2400" dirty="0">
                <a:latin typeface="Arial" charset="0"/>
                <a:cs typeface="Times New Roman" pitchFamily="18" charset="0"/>
              </a:rPr>
              <a:t> with the implementation </a:t>
            </a:r>
          </a:p>
          <a:p>
            <a:pPr lvl="1" algn="just">
              <a:lnSpc>
                <a:spcPct val="90000"/>
              </a:lnSpc>
            </a:pPr>
            <a:r>
              <a:rPr lang="en-US" sz="2400" dirty="0">
                <a:latin typeface="Arial" charset="0"/>
                <a:cs typeface="Times New Roman" pitchFamily="18" charset="0"/>
              </a:rPr>
              <a:t>The</a:t>
            </a:r>
            <a:r>
              <a:rPr lang="en-US" sz="2400" dirty="0">
                <a:solidFill>
                  <a:srgbClr val="FF3300"/>
                </a:solidFill>
                <a:latin typeface="Arial" charset="0"/>
                <a:cs typeface="Times New Roman" pitchFamily="18" charset="0"/>
              </a:rPr>
              <a:t> </a:t>
            </a:r>
            <a:r>
              <a:rPr lang="en-US" sz="2400" dirty="0">
                <a:solidFill>
                  <a:schemeClr val="folHlink"/>
                </a:solidFill>
                <a:latin typeface="Arial" charset="0"/>
                <a:cs typeface="Times New Roman" pitchFamily="18" charset="0"/>
              </a:rPr>
              <a:t>program</a:t>
            </a:r>
            <a:r>
              <a:rPr lang="en-US" sz="2400" dirty="0">
                <a:latin typeface="Arial" charset="0"/>
                <a:cs typeface="Times New Roman" pitchFamily="18" charset="0"/>
              </a:rPr>
              <a:t> implementing the system should be written in a </a:t>
            </a:r>
            <a:r>
              <a:rPr lang="en-US" sz="2400" dirty="0">
                <a:solidFill>
                  <a:schemeClr val="folHlink"/>
                </a:solidFill>
                <a:latin typeface="Arial" charset="0"/>
                <a:cs typeface="Times New Roman" pitchFamily="18" charset="0"/>
              </a:rPr>
              <a:t>readable way</a:t>
            </a:r>
            <a:endParaRPr lang="en-US" sz="2400" dirty="0">
              <a:latin typeface="Arial" charset="0"/>
              <a:cs typeface="Times New Roman" pitchFamily="18" charset="0"/>
            </a:endParaRPr>
          </a:p>
          <a:p>
            <a:pPr algn="just">
              <a:lnSpc>
                <a:spcPct val="90000"/>
              </a:lnSpc>
            </a:pPr>
            <a:endParaRPr lang="en-MY" altLang="en-MY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Guidelines for Good Design</a:t>
            </a:r>
            <a:endParaRPr lang="en-MY" altLang="en-MY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numCol="1"/>
          <a:lstStyle/>
          <a:p>
            <a:endParaRPr lang="en-MY" alt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8D49E115-4FE8-4711-8BD4-CD274A845056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38916" name="AutoShape 4"/>
          <p:cNvSpPr>
            <a:spLocks noChangeArrowheads="1"/>
          </p:cNvSpPr>
          <p:nvPr/>
        </p:nvSpPr>
        <p:spPr>
          <a:xfrm>
            <a:off x="2309786" y="2708920"/>
            <a:ext cx="7314606" cy="2167880"/>
          </a:xfrm>
          <a:prstGeom prst="cloudCallout">
            <a:avLst>
              <a:gd name="adj1" fmla="val -39657"/>
              <a:gd name="adj2" fmla="val 62736"/>
            </a:avLst>
          </a:prstGeom>
          <a:ln>
            <a:headEnd/>
            <a:tailEnd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numCol="1" anchor="ctr"/>
          <a:lstStyle/>
          <a:p>
            <a:pPr algn="ctr">
              <a:defRPr/>
            </a:pPr>
            <a:r>
              <a:rPr lang="en-US" sz="3600" dirty="0">
                <a:solidFill>
                  <a:schemeClr val="tx1"/>
                </a:solidFill>
              </a:rPr>
              <a:t>What are the Guidelines for Good Design?</a:t>
            </a:r>
          </a:p>
        </p:txBody>
      </p:sp>
    </p:spTree>
    <p:extLst>
      <p:ext uri="{BB962C8B-B14F-4D97-AF65-F5344CB8AC3E}">
        <p14:creationId xmlns:p14="http://schemas.microsoft.com/office/powerpoint/2010/main" val="2629223876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Guidelines for Good Design</a:t>
            </a:r>
            <a:endParaRPr lang="en-MY" altLang="en-MY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6666FF"/>
                </a:solidFill>
                <a:latin typeface="Centaur" panose="02030504050205020304" pitchFamily="18" charset="0"/>
              </a:rPr>
              <a:t>Design is not coding</a:t>
            </a:r>
            <a:r>
              <a:rPr lang="en-US" dirty="0">
                <a:latin typeface="Centaur" panose="02030504050205020304" pitchFamily="18" charset="0"/>
              </a:rPr>
              <a:t>, coding is not design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Centaur" panose="02030504050205020304" pitchFamily="18" charset="0"/>
              </a:rPr>
              <a:t>The design should be </a:t>
            </a:r>
            <a:r>
              <a:rPr lang="en-US" dirty="0">
                <a:solidFill>
                  <a:srgbClr val="6666FF"/>
                </a:solidFill>
                <a:latin typeface="Centaur" panose="02030504050205020304" pitchFamily="18" charset="0"/>
              </a:rPr>
              <a:t>assessed for quality</a:t>
            </a:r>
            <a:r>
              <a:rPr lang="en-US" dirty="0">
                <a:latin typeface="Centaur" panose="02030504050205020304" pitchFamily="18" charset="0"/>
              </a:rPr>
              <a:t> as it is being created, not after the fact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Centaur" panose="02030504050205020304" pitchFamily="18" charset="0"/>
              </a:rPr>
              <a:t>The design should be </a:t>
            </a:r>
            <a:r>
              <a:rPr lang="en-US" dirty="0">
                <a:solidFill>
                  <a:srgbClr val="6666FF"/>
                </a:solidFill>
                <a:latin typeface="Centaur" panose="02030504050205020304" pitchFamily="18" charset="0"/>
              </a:rPr>
              <a:t>reviewed</a:t>
            </a:r>
            <a:r>
              <a:rPr lang="en-US" dirty="0">
                <a:latin typeface="Centaur" panose="02030504050205020304" pitchFamily="18" charset="0"/>
              </a:rPr>
              <a:t> to </a:t>
            </a:r>
            <a:r>
              <a:rPr lang="en-US" dirty="0">
                <a:solidFill>
                  <a:srgbClr val="6666FF"/>
                </a:solidFill>
                <a:latin typeface="Centaur" panose="02030504050205020304" pitchFamily="18" charset="0"/>
              </a:rPr>
              <a:t>minimize conceptual errors</a:t>
            </a:r>
            <a:r>
              <a:rPr lang="en-US" dirty="0">
                <a:latin typeface="Centaur" panose="02030504050205020304" pitchFamily="18" charset="0"/>
              </a:rPr>
              <a:t> (e.g. Omission, ambiguity, inconsistency)  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Centaur" panose="02030504050205020304" pitchFamily="18" charset="0"/>
              </a:rPr>
              <a:t>The design should be structured to </a:t>
            </a:r>
            <a:r>
              <a:rPr lang="en-US" dirty="0">
                <a:solidFill>
                  <a:srgbClr val="6666FF"/>
                </a:solidFill>
                <a:latin typeface="Centaur" panose="02030504050205020304" pitchFamily="18" charset="0"/>
              </a:rPr>
              <a:t>accommodate change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Centaur" panose="02030504050205020304" pitchFamily="18" charset="0"/>
              </a:rPr>
              <a:t>The design should be </a:t>
            </a:r>
            <a:r>
              <a:rPr lang="en-US" dirty="0">
                <a:solidFill>
                  <a:srgbClr val="6666FF"/>
                </a:solidFill>
                <a:latin typeface="Centaur" panose="02030504050205020304" pitchFamily="18" charset="0"/>
              </a:rPr>
              <a:t>traceable</a:t>
            </a:r>
            <a:r>
              <a:rPr lang="en-US" dirty="0">
                <a:latin typeface="Centaur" panose="02030504050205020304" pitchFamily="18" charset="0"/>
              </a:rPr>
              <a:t> to the analysis model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5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ADE68-1FAF-4683-B782-F8AD4B2E0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1FC4F-979E-4394-93D3-358C8EF6E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How do Cohesiveness and coupling related to Adaptability?</a:t>
            </a:r>
          </a:p>
          <a:p>
            <a:pPr marL="0" indent="0">
              <a:buNone/>
            </a:pPr>
            <a:r>
              <a:rPr lang="en-MY" dirty="0"/>
              <a:t>Explain in your answer in ONE sentence</a:t>
            </a:r>
          </a:p>
          <a:p>
            <a:pPr marL="0" indent="0">
              <a:buNone/>
            </a:pPr>
            <a:endParaRPr lang="en-MY" dirty="0"/>
          </a:p>
          <a:p>
            <a:pPr>
              <a:buFontTx/>
              <a:buChar char="-"/>
            </a:pPr>
            <a:r>
              <a:rPr lang="en-MY" dirty="0"/>
              <a:t>The lower the coupling, the higher the adaptability</a:t>
            </a:r>
          </a:p>
          <a:p>
            <a:pPr>
              <a:buFontTx/>
              <a:buChar char="-"/>
            </a:pPr>
            <a:r>
              <a:rPr lang="en-MY" dirty="0"/>
              <a:t>The higher the cohesiveness, the higher the adaptability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E195FF-9250-4D1D-B8CA-54DF753F7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8AA99-7238-42D3-B68A-A4E1B56FEE73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04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en-US" dirty="0"/>
              <a:t>3 Stages of Tackling Design Problems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362200" y="1600200"/>
            <a:ext cx="4648200" cy="9144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  <a:latin typeface="Comic Sans MS" pitchFamily="66" charset="0"/>
              </a:rPr>
              <a:t>Study &amp; Understand the Problem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657600" y="2971800"/>
            <a:ext cx="4648200" cy="9144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  <a:latin typeface="Comic Sans MS" pitchFamily="66" charset="0"/>
              </a:rPr>
              <a:t>Identify gross features of at least ONE possible solution  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029200" y="4343400"/>
            <a:ext cx="4648200" cy="9144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numCol="1"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  <a:latin typeface="Comic Sans MS" pitchFamily="66" charset="0"/>
              </a:rPr>
              <a:t>Describe each abstraction used in the solution</a:t>
            </a:r>
          </a:p>
        </p:txBody>
      </p:sp>
      <p:pic>
        <p:nvPicPr>
          <p:cNvPr id="7" name="Picture 6" descr="http://vector.me/files/images/6/7/677274/curved_arrow_blue_pre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297095">
            <a:off x="6733382" y="2205831"/>
            <a:ext cx="1239837" cy="61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http://vector.me/files/images/6/7/677274/curved_arrow_blue_pre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2297095">
            <a:off x="8089189" y="3594281"/>
            <a:ext cx="1239837" cy="61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301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 numCol="1"/>
          <a:lstStyle/>
          <a:p>
            <a:fld id="{006BCDD9-88B0-4ADA-BABC-D51A9656835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1989" name="AutoShape 1029"/>
          <p:cNvSpPr>
            <a:spLocks noGrp="1" noChangeArrowheads="1"/>
          </p:cNvSpPr>
          <p:nvPr>
            <p:ph type="body" idx="1"/>
          </p:nvPr>
        </p:nvSpPr>
        <p:spPr>
          <a:xfrm>
            <a:off x="2639616" y="2492896"/>
            <a:ext cx="7342584" cy="2595736"/>
          </a:xfrm>
          <a:prstGeom prst="cloudCallout">
            <a:avLst>
              <a:gd name="adj1" fmla="val -42287"/>
              <a:gd name="adj2" fmla="val 63769"/>
            </a:avLst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numCol="1" anchor="ctr">
            <a:normAutofit/>
          </a:bodyPr>
          <a:lstStyle/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en-US" dirty="0">
                <a:solidFill>
                  <a:schemeClr val="tx1"/>
                </a:solidFill>
                <a:latin typeface="Century Gothic" panose="020B0502020202020204" pitchFamily="34" charset="0"/>
              </a:rPr>
              <a:t>What </a:t>
            </a:r>
            <a:r>
              <a:rPr lang="en-US" b="1" i="1" dirty="0">
                <a:solidFill>
                  <a:schemeClr val="tx1"/>
                </a:solidFill>
                <a:latin typeface="Century Gothic" panose="020B0502020202020204" pitchFamily="34" charset="0"/>
              </a:rPr>
              <a:t>metrics </a:t>
            </a:r>
            <a:r>
              <a:rPr lang="en-US" dirty="0">
                <a:solidFill>
                  <a:schemeClr val="tx1"/>
                </a:solidFill>
                <a:latin typeface="Century Gothic" panose="020B0502020202020204" pitchFamily="34" charset="0"/>
              </a:rPr>
              <a:t>to be used to measure the design quality ?</a:t>
            </a:r>
          </a:p>
        </p:txBody>
      </p:sp>
    </p:spTree>
    <p:extLst>
      <p:ext uri="{BB962C8B-B14F-4D97-AF65-F5344CB8AC3E}">
        <p14:creationId xmlns:p14="http://schemas.microsoft.com/office/powerpoint/2010/main" val="3932510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Tackling Design Problems</a:t>
            </a:r>
            <a:endParaRPr lang="en-MY" alt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algn="just"/>
            <a:r>
              <a:rPr lang="en-US" sz="3600" b="1" i="1" dirty="0">
                <a:solidFill>
                  <a:schemeClr val="folHlink"/>
                </a:solidFill>
                <a:latin typeface="Centaur" panose="02030504050205020304" pitchFamily="18" charset="0"/>
                <a:cs typeface="Times New Roman" pitchFamily="18" charset="0"/>
              </a:rPr>
              <a:t>Top-down design</a:t>
            </a:r>
            <a:r>
              <a:rPr lang="en-US" sz="3600" dirty="0">
                <a:latin typeface="Centaur" panose="02030504050205020304" pitchFamily="18" charset="0"/>
                <a:cs typeface="Times New Roman" pitchFamily="18" charset="0"/>
              </a:rPr>
              <a:t> is one way of tackling a design problem. </a:t>
            </a:r>
          </a:p>
          <a:p>
            <a:pPr algn="just"/>
            <a:r>
              <a:rPr lang="en-US" sz="3600" dirty="0">
                <a:latin typeface="Centaur" panose="02030504050205020304" pitchFamily="18" charset="0"/>
                <a:cs typeface="Times New Roman" pitchFamily="18" charset="0"/>
              </a:rPr>
              <a:t>The problem is </a:t>
            </a:r>
            <a:r>
              <a:rPr lang="en-US" sz="3600" dirty="0">
                <a:solidFill>
                  <a:schemeClr val="folHlink"/>
                </a:solidFill>
                <a:latin typeface="Centaur" panose="02030504050205020304" pitchFamily="18" charset="0"/>
                <a:cs typeface="Times New Roman" pitchFamily="18" charset="0"/>
              </a:rPr>
              <a:t>recursively partitioned</a:t>
            </a:r>
            <a:r>
              <a:rPr lang="en-US" sz="3600" dirty="0">
                <a:latin typeface="Centaur" panose="02030504050205020304" pitchFamily="18" charset="0"/>
                <a:cs typeface="Times New Roman" pitchFamily="18" charset="0"/>
              </a:rPr>
              <a:t> into sub-problems until tractable sub-problems are identified.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24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3962401"/>
            <a:ext cx="5257800" cy="1362075"/>
          </a:xfrm>
        </p:spPr>
        <p:txBody>
          <a:bodyPr numCol="1">
            <a:noAutofit/>
          </a:bodyPr>
          <a:lstStyle/>
          <a:p>
            <a:r>
              <a:rPr lang="en-US" sz="4300" cap="small" dirty="0"/>
              <a:t>Design Activities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6120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Parallel Design Activities </a:t>
            </a:r>
            <a:endParaRPr lang="en-MY" altLang="en-MY" dirty="0"/>
          </a:p>
        </p:txBody>
      </p:sp>
      <p:sp>
        <p:nvSpPr>
          <p:cNvPr id="4" name="Oval 3"/>
          <p:cNvSpPr/>
          <p:nvPr/>
        </p:nvSpPr>
        <p:spPr>
          <a:xfrm>
            <a:off x="2309786" y="1785926"/>
            <a:ext cx="1857388" cy="714380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Requirement Specification</a:t>
            </a:r>
            <a:endParaRPr lang="en-MY" altLang="en-MY" sz="1500" dirty="0"/>
          </a:p>
        </p:txBody>
      </p:sp>
      <p:sp>
        <p:nvSpPr>
          <p:cNvPr id="5" name="Oval 4"/>
          <p:cNvSpPr/>
          <p:nvPr/>
        </p:nvSpPr>
        <p:spPr>
          <a:xfrm>
            <a:off x="1595438" y="2857496"/>
            <a:ext cx="1571636" cy="8572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36000" rIns="36000" numCol="1" rtlCol="0" anchor="ctr"/>
          <a:lstStyle/>
          <a:p>
            <a:pPr algn="ctr"/>
            <a:r>
              <a:rPr lang="en-US" sz="1500" dirty="0"/>
              <a:t>Architectural Design</a:t>
            </a:r>
            <a:endParaRPr lang="en-MY" altLang="en-MY" sz="1500" dirty="0"/>
          </a:p>
        </p:txBody>
      </p:sp>
      <p:sp>
        <p:nvSpPr>
          <p:cNvPr id="6" name="Oval 5"/>
          <p:cNvSpPr/>
          <p:nvPr/>
        </p:nvSpPr>
        <p:spPr>
          <a:xfrm>
            <a:off x="3247225" y="2857496"/>
            <a:ext cx="1571636" cy="8572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36000" rIns="36000" numCol="1" rtlCol="0" anchor="ctr"/>
          <a:lstStyle/>
          <a:p>
            <a:pPr algn="ctr"/>
            <a:r>
              <a:rPr lang="en-US" sz="1500" dirty="0"/>
              <a:t>Abstract Specification</a:t>
            </a:r>
            <a:endParaRPr lang="en-MY" altLang="en-MY" sz="1500" dirty="0"/>
          </a:p>
        </p:txBody>
      </p:sp>
      <p:sp>
        <p:nvSpPr>
          <p:cNvPr id="7" name="Oval 6"/>
          <p:cNvSpPr/>
          <p:nvPr/>
        </p:nvSpPr>
        <p:spPr>
          <a:xfrm>
            <a:off x="4899013" y="2857496"/>
            <a:ext cx="1285883" cy="8572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Interface Design</a:t>
            </a:r>
            <a:endParaRPr lang="en-MY" altLang="en-MY" sz="1500" dirty="0"/>
          </a:p>
        </p:txBody>
      </p:sp>
      <p:sp>
        <p:nvSpPr>
          <p:cNvPr id="8" name="Oval 7"/>
          <p:cNvSpPr/>
          <p:nvPr/>
        </p:nvSpPr>
        <p:spPr>
          <a:xfrm>
            <a:off x="6265047" y="2857496"/>
            <a:ext cx="1555505" cy="8572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Component Design</a:t>
            </a:r>
            <a:endParaRPr lang="en-MY" altLang="en-MY" sz="1500" dirty="0"/>
          </a:p>
        </p:txBody>
      </p:sp>
      <p:sp>
        <p:nvSpPr>
          <p:cNvPr id="9" name="Oval 8"/>
          <p:cNvSpPr/>
          <p:nvPr/>
        </p:nvSpPr>
        <p:spPr>
          <a:xfrm>
            <a:off x="7900703" y="2857496"/>
            <a:ext cx="1338569" cy="8572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1500" dirty="0"/>
              <a:t>Data Structure Design</a:t>
            </a:r>
            <a:endParaRPr lang="en-MY" altLang="en-MY" sz="1500" dirty="0"/>
          </a:p>
        </p:txBody>
      </p:sp>
      <p:sp>
        <p:nvSpPr>
          <p:cNvPr id="10" name="Oval 9"/>
          <p:cNvSpPr/>
          <p:nvPr/>
        </p:nvSpPr>
        <p:spPr>
          <a:xfrm>
            <a:off x="9310774" y="2857496"/>
            <a:ext cx="1285852" cy="8572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36000" rIns="36000" numCol="1" rtlCol="0" anchor="ctr"/>
          <a:lstStyle/>
          <a:p>
            <a:pPr algn="ctr"/>
            <a:r>
              <a:rPr lang="en-US" sz="1500" dirty="0"/>
              <a:t>Algorithm Design</a:t>
            </a:r>
            <a:endParaRPr lang="en-MY" altLang="en-MY" sz="1500" dirty="0"/>
          </a:p>
        </p:txBody>
      </p:sp>
      <p:cxnSp>
        <p:nvCxnSpPr>
          <p:cNvPr id="12" name="Straight Arrow Connector 11"/>
          <p:cNvCxnSpPr>
            <a:stCxn id="4" idx="3"/>
            <a:endCxn id="5" idx="0"/>
          </p:cNvCxnSpPr>
          <p:nvPr/>
        </p:nvCxnSpPr>
        <p:spPr>
          <a:xfrm rot="5400000">
            <a:off x="2250621" y="2526323"/>
            <a:ext cx="461808" cy="2005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5"/>
            <a:endCxn id="6" idx="0"/>
          </p:cNvCxnSpPr>
          <p:nvPr/>
        </p:nvCxnSpPr>
        <p:spPr>
          <a:xfrm rot="16200000" flipH="1">
            <a:off x="3733200" y="2557654"/>
            <a:ext cx="461808" cy="13787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738282" y="4286256"/>
            <a:ext cx="1285884" cy="5539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36000" rIns="36000" numCol="1" rtlCol="0">
            <a:spAutoFit/>
          </a:bodyPr>
          <a:lstStyle/>
          <a:p>
            <a:pPr algn="ctr"/>
            <a:r>
              <a:rPr lang="en-US" sz="1500" dirty="0"/>
              <a:t>System Architecture</a:t>
            </a:r>
            <a:endParaRPr lang="en-MY" altLang="en-MY" sz="1500" dirty="0"/>
          </a:p>
        </p:txBody>
      </p:sp>
      <p:sp>
        <p:nvSpPr>
          <p:cNvPr id="19" name="TextBox 18"/>
          <p:cNvSpPr txBox="1"/>
          <p:nvPr/>
        </p:nvSpPr>
        <p:spPr>
          <a:xfrm>
            <a:off x="3381356" y="4286256"/>
            <a:ext cx="1285884" cy="5539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36000" rIns="36000" numCol="1" rtlCol="0">
            <a:spAutoFit/>
          </a:bodyPr>
          <a:lstStyle/>
          <a:p>
            <a:pPr algn="ctr"/>
            <a:r>
              <a:rPr lang="en-US" sz="1500" dirty="0"/>
              <a:t>Software Specification</a:t>
            </a:r>
            <a:endParaRPr lang="en-MY" altLang="en-MY" sz="1500" dirty="0"/>
          </a:p>
        </p:txBody>
      </p:sp>
      <p:sp>
        <p:nvSpPr>
          <p:cNvPr id="20" name="TextBox 19"/>
          <p:cNvSpPr txBox="1"/>
          <p:nvPr/>
        </p:nvSpPr>
        <p:spPr>
          <a:xfrm>
            <a:off x="4952992" y="4286256"/>
            <a:ext cx="1214446" cy="5539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36000" rIns="36000" numCol="1" rtlCol="0">
            <a:spAutoFit/>
          </a:bodyPr>
          <a:lstStyle/>
          <a:p>
            <a:pPr algn="ctr"/>
            <a:r>
              <a:rPr lang="en-US" sz="1500" dirty="0"/>
              <a:t>Interface Specification</a:t>
            </a:r>
            <a:endParaRPr lang="en-MY" altLang="en-MY" sz="1500" dirty="0"/>
          </a:p>
        </p:txBody>
      </p:sp>
      <p:sp>
        <p:nvSpPr>
          <p:cNvPr id="21" name="TextBox 20"/>
          <p:cNvSpPr txBox="1"/>
          <p:nvPr/>
        </p:nvSpPr>
        <p:spPr>
          <a:xfrm>
            <a:off x="6453190" y="4286256"/>
            <a:ext cx="1214446" cy="5539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36000" rIns="36000" numCol="1" rtlCol="0">
            <a:spAutoFit/>
          </a:bodyPr>
          <a:lstStyle/>
          <a:p>
            <a:pPr algn="ctr"/>
            <a:r>
              <a:rPr lang="en-US" sz="1500" dirty="0"/>
              <a:t>Component Specification</a:t>
            </a:r>
            <a:endParaRPr lang="en-MY" altLang="en-MY" sz="1500" dirty="0"/>
          </a:p>
        </p:txBody>
      </p:sp>
      <p:sp>
        <p:nvSpPr>
          <p:cNvPr id="22" name="TextBox 21"/>
          <p:cNvSpPr txBox="1"/>
          <p:nvPr/>
        </p:nvSpPr>
        <p:spPr>
          <a:xfrm>
            <a:off x="7953388" y="4286256"/>
            <a:ext cx="1285884" cy="5539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36000" rIns="36000" numCol="1" rtlCol="0">
            <a:spAutoFit/>
          </a:bodyPr>
          <a:lstStyle/>
          <a:p>
            <a:pPr algn="ctr"/>
            <a:r>
              <a:rPr lang="en-US" sz="1500" dirty="0"/>
              <a:t>Data Structure Specification</a:t>
            </a:r>
            <a:endParaRPr lang="en-MY" altLang="en-MY" sz="1500" dirty="0"/>
          </a:p>
        </p:txBody>
      </p:sp>
      <p:sp>
        <p:nvSpPr>
          <p:cNvPr id="23" name="TextBox 22"/>
          <p:cNvSpPr txBox="1"/>
          <p:nvPr/>
        </p:nvSpPr>
        <p:spPr>
          <a:xfrm>
            <a:off x="9310710" y="4286256"/>
            <a:ext cx="1285884" cy="55399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36000" rIns="36000" numCol="1" rtlCol="0">
            <a:spAutoFit/>
          </a:bodyPr>
          <a:lstStyle/>
          <a:p>
            <a:pPr algn="ctr"/>
            <a:r>
              <a:rPr lang="en-US" sz="1500" dirty="0"/>
              <a:t>Algorithm Specification</a:t>
            </a:r>
            <a:endParaRPr lang="en-MY" altLang="en-MY" sz="1500" dirty="0"/>
          </a:p>
        </p:txBody>
      </p:sp>
      <p:cxnSp>
        <p:nvCxnSpPr>
          <p:cNvPr id="25" name="Straight Arrow Connector 24"/>
          <p:cNvCxnSpPr>
            <a:stCxn id="5" idx="4"/>
            <a:endCxn id="18" idx="0"/>
          </p:cNvCxnSpPr>
          <p:nvPr/>
        </p:nvCxnSpPr>
        <p:spPr>
          <a:xfrm rot="5400000">
            <a:off x="2095488" y="4000488"/>
            <a:ext cx="571504" cy="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6" idx="4"/>
            <a:endCxn id="19" idx="0"/>
          </p:cNvCxnSpPr>
          <p:nvPr/>
        </p:nvCxnSpPr>
        <p:spPr>
          <a:xfrm rot="5400000">
            <a:off x="3742919" y="3996133"/>
            <a:ext cx="571504" cy="87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7" idx="4"/>
            <a:endCxn id="20" idx="0"/>
          </p:cNvCxnSpPr>
          <p:nvPr/>
        </p:nvCxnSpPr>
        <p:spPr>
          <a:xfrm rot="16200000" flipH="1">
            <a:off x="5265332" y="3991374"/>
            <a:ext cx="571504" cy="182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8" idx="4"/>
            <a:endCxn id="21" idx="0"/>
          </p:cNvCxnSpPr>
          <p:nvPr/>
        </p:nvCxnSpPr>
        <p:spPr>
          <a:xfrm rot="16200000" flipH="1">
            <a:off x="6765854" y="3991697"/>
            <a:ext cx="571504" cy="1761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9" idx="4"/>
            <a:endCxn id="22" idx="0"/>
          </p:cNvCxnSpPr>
          <p:nvPr/>
        </p:nvCxnSpPr>
        <p:spPr>
          <a:xfrm rot="16200000" flipH="1">
            <a:off x="8297406" y="3987333"/>
            <a:ext cx="571504" cy="2634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0" idx="4"/>
            <a:endCxn id="23" idx="0"/>
          </p:cNvCxnSpPr>
          <p:nvPr/>
        </p:nvCxnSpPr>
        <p:spPr>
          <a:xfrm rot="5400000">
            <a:off x="9667924" y="4000480"/>
            <a:ext cx="571504" cy="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8" idx="0"/>
            <a:endCxn id="6" idx="3"/>
          </p:cNvCxnSpPr>
          <p:nvPr/>
        </p:nvCxnSpPr>
        <p:spPr>
          <a:xfrm rot="5400000" flipH="1" flipV="1">
            <a:off x="2580782" y="3389652"/>
            <a:ext cx="697046" cy="109616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9" idx="0"/>
            <a:endCxn id="7" idx="3"/>
          </p:cNvCxnSpPr>
          <p:nvPr/>
        </p:nvCxnSpPr>
        <p:spPr>
          <a:xfrm rot="5400000" flipH="1" flipV="1">
            <a:off x="4207288" y="3406221"/>
            <a:ext cx="697046" cy="106302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20" idx="0"/>
            <a:endCxn id="8" idx="3"/>
          </p:cNvCxnSpPr>
          <p:nvPr/>
        </p:nvCxnSpPr>
        <p:spPr>
          <a:xfrm rot="5400000" flipH="1" flipV="1">
            <a:off x="5678007" y="3471418"/>
            <a:ext cx="697046" cy="9326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21" idx="0"/>
            <a:endCxn id="9" idx="3"/>
          </p:cNvCxnSpPr>
          <p:nvPr/>
        </p:nvCxnSpPr>
        <p:spPr>
          <a:xfrm rot="5400000" flipH="1" flipV="1">
            <a:off x="7230049" y="3419574"/>
            <a:ext cx="697046" cy="103631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22" idx="0"/>
            <a:endCxn id="10" idx="3"/>
          </p:cNvCxnSpPr>
          <p:nvPr/>
        </p:nvCxnSpPr>
        <p:spPr>
          <a:xfrm rot="5400000" flipH="1" flipV="1">
            <a:off x="8699183" y="3486358"/>
            <a:ext cx="697046" cy="90275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024562" y="2071678"/>
            <a:ext cx="2428892" cy="47705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36000" rIns="36000" numCol="1" rtlCol="0">
            <a:spAutoFit/>
          </a:bodyPr>
          <a:lstStyle/>
          <a:p>
            <a:pPr algn="ctr"/>
            <a:r>
              <a:rPr lang="en-US" sz="2500" dirty="0"/>
              <a:t>Design Activities</a:t>
            </a:r>
            <a:endParaRPr lang="en-MY" altLang="en-MY" sz="2500" dirty="0"/>
          </a:p>
        </p:txBody>
      </p:sp>
      <p:sp>
        <p:nvSpPr>
          <p:cNvPr id="58" name="TextBox 57"/>
          <p:cNvSpPr txBox="1"/>
          <p:nvPr/>
        </p:nvSpPr>
        <p:spPr>
          <a:xfrm>
            <a:off x="6167438" y="5214950"/>
            <a:ext cx="2428892" cy="47705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lIns="36000" rIns="36000" numCol="1" rtlCol="0">
            <a:spAutoFit/>
          </a:bodyPr>
          <a:lstStyle/>
          <a:p>
            <a:pPr algn="ctr"/>
            <a:r>
              <a:rPr lang="en-US" sz="2500" dirty="0"/>
              <a:t>Design Products</a:t>
            </a:r>
            <a:endParaRPr lang="en-MY" altLang="en-MY" sz="25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Parallel Design Activities </a:t>
            </a:r>
            <a:endParaRPr lang="en-MY" alt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>
              <a:buNone/>
            </a:pPr>
            <a:r>
              <a:rPr lang="en-US" sz="2400" b="1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Architectural Design</a:t>
            </a:r>
            <a:r>
              <a:rPr lang="en-US" sz="2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: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latin typeface="Comic Sans MS" pitchFamily="66" charset="0"/>
                <a:cs typeface="Times New Roman" pitchFamily="18" charset="0"/>
              </a:rPr>
              <a:t>sub-systems &amp; their relationships (communication) – </a:t>
            </a:r>
            <a:r>
              <a:rPr lang="en-US" sz="2400" dirty="0" err="1">
                <a:latin typeface="Comic Sans MS" pitchFamily="66" charset="0"/>
                <a:cs typeface="Times New Roman" pitchFamily="18" charset="0"/>
              </a:rPr>
              <a:t>chp</a:t>
            </a:r>
            <a:r>
              <a:rPr lang="en-US" sz="2400" dirty="0">
                <a:latin typeface="Comic Sans MS" pitchFamily="66" charset="0"/>
                <a:cs typeface="Times New Roman" pitchFamily="18" charset="0"/>
              </a:rPr>
              <a:t> 6</a:t>
            </a:r>
          </a:p>
          <a:p>
            <a:pPr marL="0" indent="0">
              <a:buNone/>
            </a:pPr>
            <a:endParaRPr lang="en-US" sz="2400" dirty="0">
              <a:latin typeface="Comic Sans MS" pitchFamily="66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b="1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Abstract Specification</a:t>
            </a:r>
            <a:r>
              <a:rPr lang="en-US" sz="2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: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Services &amp; constraints </a:t>
            </a:r>
            <a:r>
              <a:rPr lang="en-US" sz="2400" dirty="0"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of each sub-system</a:t>
            </a:r>
          </a:p>
          <a:p>
            <a:pPr marL="0" indent="0">
              <a:buNone/>
            </a:pPr>
            <a:endParaRPr lang="en-US" sz="2400" dirty="0">
              <a:effectLst>
                <a:outerShdw blurRad="38100" dist="38100" dir="2700000" algn="tl">
                  <a:srgbClr val="FFFFFF"/>
                </a:outerShdw>
              </a:effectLst>
              <a:latin typeface="Comic Sans MS" pitchFamily="66" charset="0"/>
              <a:cs typeface="Times New Roman" pitchFamily="18" charset="0"/>
            </a:endParaRPr>
          </a:p>
          <a:p>
            <a:pPr>
              <a:buNone/>
            </a:pPr>
            <a:r>
              <a:rPr lang="en-US" sz="2400" b="1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Interface Design</a:t>
            </a:r>
            <a:r>
              <a:rPr lang="en-US" sz="24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 scaled="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:</a:t>
            </a:r>
            <a:endParaRPr lang="en-US" sz="2400" dirty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US" sz="2400" dirty="0"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Interfaces with other sub-systems (internal interface) , external interface (devices </a:t>
            </a:r>
            <a:r>
              <a:rPr lang="en-US" sz="2400" dirty="0" err="1"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etc</a:t>
            </a:r>
            <a:r>
              <a:rPr lang="en-US" sz="2400" dirty="0">
                <a:effectLst>
                  <a:outerShdw blurRad="38100" dist="38100" dir="2700000" algn="tl">
                    <a:srgbClr val="FFFFFF"/>
                  </a:outerShdw>
                </a:effectLst>
                <a:latin typeface="Comic Sans MS" pitchFamily="66" charset="0"/>
                <a:cs typeface="Times New Roman" pitchFamily="18" charset="0"/>
              </a:rPr>
              <a:t>), user interface.</a:t>
            </a:r>
          </a:p>
          <a:p>
            <a:pPr marL="0" indent="0">
              <a:buNone/>
            </a:pPr>
            <a:endParaRPr lang="en-US" sz="2400" dirty="0">
              <a:effectLst>
                <a:outerShdw blurRad="38100" dist="38100" dir="2700000" algn="tl">
                  <a:srgbClr val="FFFFFF"/>
                </a:outerShdw>
              </a:effectLst>
              <a:latin typeface="Comic Sans MS" pitchFamily="66" charset="0"/>
              <a:cs typeface="Times New Roman" pitchFamily="18" charset="0"/>
            </a:endParaRPr>
          </a:p>
          <a:p>
            <a:pPr marL="0" indent="0">
              <a:buNone/>
            </a:pPr>
            <a:endParaRPr lang="en-MY" altLang="en-MY" sz="2400" dirty="0">
              <a:latin typeface="Comic Sans MS" pitchFamily="66" charset="0"/>
            </a:endParaRPr>
          </a:p>
          <a:p>
            <a:pPr marL="0" indent="0">
              <a:buNone/>
            </a:pPr>
            <a:endParaRPr lang="en-MY" altLang="en-MY" sz="2400" dirty="0">
              <a:latin typeface="Comic Sans MS" pitchFamily="66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DC8AA99-7238-42D3-B68A-A4E1B56FEE73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PresentationPro_GlowingTechVide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FAEC0E0-4ABC-4077-8922-293239654AB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PresentationPro_GlowingTechVideo</Template>
  <TotalTime>1357</TotalTime>
  <Words>1040</Words>
  <Application>Microsoft Office PowerPoint</Application>
  <PresentationFormat>Widescreen</PresentationFormat>
  <Paragraphs>208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Calibri</vt:lpstr>
      <vt:lpstr>Centaur</vt:lpstr>
      <vt:lpstr>Century Gothic</vt:lpstr>
      <vt:lpstr>Comic Sans MS</vt:lpstr>
      <vt:lpstr>Segoe Print</vt:lpstr>
      <vt:lpstr>Wingdings</vt:lpstr>
      <vt:lpstr>PresentationPro_GlowingTechVideo</vt:lpstr>
      <vt:lpstr>Design Concepts &amp; Principles</vt:lpstr>
      <vt:lpstr>Lesson Objectives</vt:lpstr>
      <vt:lpstr>Good Design Characteristics</vt:lpstr>
      <vt:lpstr>3 Stages of Tackling Design Problems</vt:lpstr>
      <vt:lpstr>PowerPoint Presentation</vt:lpstr>
      <vt:lpstr>Tackling Design Problems</vt:lpstr>
      <vt:lpstr>Design Activities</vt:lpstr>
      <vt:lpstr>Parallel Design Activities </vt:lpstr>
      <vt:lpstr>Parallel Design Activities </vt:lpstr>
      <vt:lpstr>Parallel Design Activities </vt:lpstr>
      <vt:lpstr>Notation used in Design Documents</vt:lpstr>
      <vt:lpstr>Notations used in Design Documents</vt:lpstr>
      <vt:lpstr>Notations used in Design Documents</vt:lpstr>
      <vt:lpstr>Notations used in Design Documents</vt:lpstr>
      <vt:lpstr>PowerPoint Presentation</vt:lpstr>
      <vt:lpstr>Design Quality Metrics</vt:lpstr>
      <vt:lpstr>Design Quality Metrics</vt:lpstr>
      <vt:lpstr>Design Quality Metrics</vt:lpstr>
      <vt:lpstr>Design Quality Metrics - Cohesion</vt:lpstr>
      <vt:lpstr>7 levels of Cohesion suggested  by Constantine &amp; Yourdon (1979)</vt:lpstr>
      <vt:lpstr>7 levels of Cohesion suggested  by Constantine &amp; Yourdon (1979)</vt:lpstr>
      <vt:lpstr>7 levels of Cohesion suggested  by Constantine &amp; Yourdon (1979)</vt:lpstr>
      <vt:lpstr>7 levels of Cohesion suggested  by Constantine &amp; Yourdon (1979)</vt:lpstr>
      <vt:lpstr>7 levels of Cohesion suggested  by Constantine &amp; Yourdon (1979)</vt:lpstr>
      <vt:lpstr>7 levels of Cohesion suggested  by Constantine &amp; Yourdon (1979)</vt:lpstr>
      <vt:lpstr>7 levels of Cohesion suggested  by Constantine &amp; Yourdon (1979)</vt:lpstr>
      <vt:lpstr>Design quality metrics - Coupling</vt:lpstr>
      <vt:lpstr>Difference between Cohesion and Coupling</vt:lpstr>
      <vt:lpstr>Design Quality Metrics - Understandability</vt:lpstr>
      <vt:lpstr>Design Quality Metrics - Adaptability</vt:lpstr>
      <vt:lpstr>Guidelines for Good Design</vt:lpstr>
      <vt:lpstr>PowerPoint Presentation</vt:lpstr>
      <vt:lpstr>Guidelines for Good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Concepts &amp; Principles</dc:title>
  <dc:creator>Tarc</dc:creator>
  <dc:description>2010 animated abstract template from Presentationpro.com</dc:description>
  <cp:lastModifiedBy>HAU JOAN</cp:lastModifiedBy>
  <cp:revision>43</cp:revision>
  <dcterms:created xsi:type="dcterms:W3CDTF">2014-11-21T05:07:10Z</dcterms:created>
  <dcterms:modified xsi:type="dcterms:W3CDTF">2020-08-12T02:50:54Z</dcterms:modified>
  <cp:category>2010 abstract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TC018813529991</vt:lpwstr>
  </property>
</Properties>
</file>

<file path=docProps/thumbnail.jpeg>
</file>